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51" r:id="rId2"/>
    <p:sldId id="352" r:id="rId3"/>
    <p:sldId id="353" r:id="rId4"/>
    <p:sldId id="354" r:id="rId5"/>
    <p:sldId id="410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94"/>
    <a:srgbClr val="CC0099"/>
    <a:srgbClr val="8BF2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17" autoAdjust="0"/>
    <p:restoredTop sz="94849" autoAdjust="0"/>
  </p:normalViewPr>
  <p:slideViewPr>
    <p:cSldViewPr>
      <p:cViewPr>
        <p:scale>
          <a:sx n="77" d="100"/>
          <a:sy n="77" d="100"/>
        </p:scale>
        <p:origin x="-123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F1FC4-15AC-4B1A-914E-5E50A0EF58B4}" type="datetimeFigureOut">
              <a:rPr lang="en-US" smtClean="0"/>
              <a:t>6/19/2017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72EB5-AE66-4D5A-AAB1-AD866BAA9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538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A16A6-9FE8-4B7E-9173-33A561ED8E1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73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78F31-2FF2-407D-A193-8CDEF383B8C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422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F10DC-7D63-4A75-A94D-2302E09B605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995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7D7EF-4DE0-4D5C-B63F-FBDFF8EC61C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439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9B26F-BDAF-41DC-AC13-16F3BF0DCF7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204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354FB-C648-4BEA-B7FC-5705B5BDDF3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346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57E38-C158-48F3-A7F0-A92E9713CE0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429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8FAC6-D55A-4CBB-8DA2-1F60CCEFD8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967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7F084-5F38-452B-B8B1-CCAB905985A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017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D419F-9EC4-4DA6-A3BA-2B3E7E381E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569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E71C5-BE6A-45B8-BC82-8D9A5FD587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748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28F28F3-53EA-4694-ABE9-AF6DAC4728F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62000"/>
          </a:xfrm>
        </p:spPr>
        <p:txBody>
          <a:bodyPr/>
          <a:lstStyle/>
          <a:p>
            <a:pPr eaLnBrk="1" hangingPunct="1"/>
            <a:r>
              <a:rPr lang="fa-IR" smtClean="0">
                <a:solidFill>
                  <a:srgbClr val="FF0000"/>
                </a:solidFill>
                <a:cs typeface="B Titr" pitchFamily="2" charset="-78"/>
              </a:rPr>
              <a:t>مژه و ابرو</a:t>
            </a:r>
            <a:endParaRPr lang="en-US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99331" name="Content Placeholder 2"/>
          <p:cNvSpPr>
            <a:spLocks noGrp="1"/>
          </p:cNvSpPr>
          <p:nvPr>
            <p:ph idx="1"/>
          </p:nvPr>
        </p:nvSpPr>
        <p:spPr>
          <a:xfrm>
            <a:off x="683568" y="1371600"/>
            <a:ext cx="8003232" cy="4953000"/>
          </a:xfrm>
        </p:spPr>
        <p:txBody>
          <a:bodyPr/>
          <a:lstStyle/>
          <a:p>
            <a:pPr algn="r" rtl="1" eaLnBrk="1" hangingPunct="1">
              <a:buFont typeface="Wingdings" pitchFamily="2" charset="2"/>
              <a:buChar char="v"/>
            </a:pPr>
            <a:r>
              <a:rPr lang="fa-IR" dirty="0" smtClean="0">
                <a:cs typeface="B Titr" pitchFamily="2" charset="-78"/>
              </a:rPr>
              <a:t> ترسیم مژه و ابرو: نشانه دل مشغولی زیبایی شناختی یا بازخوردهای تحریک آمیز است.</a:t>
            </a:r>
          </a:p>
          <a:p>
            <a:pPr algn="r" rtl="1" eaLnBrk="1" hangingPunct="1">
              <a:buFont typeface="Wingdings" pitchFamily="2" charset="2"/>
              <a:buChar char="v"/>
            </a:pPr>
            <a:r>
              <a:rPr lang="fa-IR" dirty="0" smtClean="0">
                <a:cs typeface="B Titr" pitchFamily="2" charset="-78"/>
              </a:rPr>
              <a:t> ترسیم ابرو به شیوه های گوناگون بر حالت نگاه آدمک موثر است( خشن، جذاب و..)</a:t>
            </a:r>
          </a:p>
          <a:p>
            <a:pPr algn="r" rtl="1" eaLnBrk="1" hangingPunct="1">
              <a:buFont typeface="Wingdings" pitchFamily="2" charset="2"/>
              <a:buChar char="v"/>
            </a:pPr>
            <a:r>
              <a:rPr lang="fa-IR" dirty="0">
                <a:cs typeface="B Titr" pitchFamily="2" charset="-78"/>
              </a:rPr>
              <a:t> </a:t>
            </a:r>
            <a:r>
              <a:rPr lang="fa-IR" dirty="0" smtClean="0">
                <a:cs typeface="B Titr" pitchFamily="2" charset="-78"/>
              </a:rPr>
              <a:t>ترسیم ابروها به صورت منظم: توجه به زیبایی شناختی و توانایی مهار خود.</a:t>
            </a:r>
          </a:p>
          <a:p>
            <a:pPr algn="r" rtl="1" eaLnBrk="1" hangingPunct="1">
              <a:buFont typeface="Wingdings" pitchFamily="2" charset="2"/>
              <a:buChar char="v"/>
            </a:pPr>
            <a:r>
              <a:rPr lang="fa-IR" dirty="0" smtClean="0">
                <a:cs typeface="B Titr" pitchFamily="2" charset="-78"/>
              </a:rPr>
              <a:t> ترسیم ابرو به صورت درهم برهم و پرخاشگرانه: فرد در مهار کردن غریزه ها و خشم مشکل دارد.</a:t>
            </a:r>
            <a:endParaRPr lang="en-US" dirty="0" smtClean="0"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pPr eaLnBrk="1" hangingPunct="1"/>
            <a:r>
              <a:rPr lang="fa-IR" smtClean="0">
                <a:solidFill>
                  <a:srgbClr val="FF0000"/>
                </a:solidFill>
                <a:cs typeface="B Titr" pitchFamily="2" charset="-78"/>
              </a:rPr>
              <a:t>بینـی</a:t>
            </a:r>
            <a:endParaRPr lang="en-US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100355" name="Content Placeholder 2"/>
          <p:cNvSpPr>
            <a:spLocks noGrp="1"/>
          </p:cNvSpPr>
          <p:nvPr>
            <p:ph idx="1"/>
          </p:nvPr>
        </p:nvSpPr>
        <p:spPr>
          <a:xfrm>
            <a:off x="827584" y="1295400"/>
            <a:ext cx="7859216" cy="5029200"/>
          </a:xfrm>
        </p:spPr>
        <p:txBody>
          <a:bodyPr/>
          <a:lstStyle/>
          <a:p>
            <a:pPr algn="just" rtl="1" eaLnBrk="1" hangingPunct="1"/>
            <a:r>
              <a:rPr lang="fa-IR" sz="2800" dirty="0" smtClean="0">
                <a:cs typeface="B Titr" pitchFamily="2" charset="-78"/>
              </a:rPr>
              <a:t>بینی معنای </a:t>
            </a:r>
            <a:r>
              <a:rPr lang="fa-IR" sz="2800" dirty="0" smtClean="0">
                <a:solidFill>
                  <a:srgbClr val="FF0000"/>
                </a:solidFill>
                <a:cs typeface="B Titr" pitchFamily="2" charset="-78"/>
              </a:rPr>
              <a:t>جنسی</a:t>
            </a:r>
            <a:r>
              <a:rPr lang="fa-IR" sz="2800" dirty="0" smtClean="0">
                <a:cs typeface="B Titr" pitchFamily="2" charset="-78"/>
              </a:rPr>
              <a:t> دارد.</a:t>
            </a:r>
          </a:p>
          <a:p>
            <a:pPr marL="0" indent="0" algn="just" rtl="1" eaLnBrk="1" hangingPunct="1">
              <a:buNone/>
            </a:pPr>
            <a:endParaRPr lang="fa-IR" sz="2800" dirty="0" smtClean="0">
              <a:cs typeface="B Titr" pitchFamily="2" charset="-78"/>
            </a:endParaRPr>
          </a:p>
          <a:p>
            <a:pPr algn="just" rtl="1" eaLnBrk="1" hangingPunct="1"/>
            <a:r>
              <a:rPr lang="fa-IR" sz="2800" dirty="0" smtClean="0">
                <a:cs typeface="B Titr" pitchFamily="2" charset="-78"/>
              </a:rPr>
              <a:t>کودکی که در ترسیم بینی سرمایه گذاری می کند و بینی بلندی ترسیم و در کنار آن چیز بلند دیگری مانند کراوات بلند می کشد ممکن است به استمنا، ترس از اختگی و ترس های پیرامون مسائل جنسی درگیر باشد.</a:t>
            </a:r>
          </a:p>
          <a:p>
            <a:pPr marL="0" indent="0" algn="just" rtl="1" eaLnBrk="1" hangingPunct="1">
              <a:buNone/>
            </a:pPr>
            <a:endParaRPr lang="fa-IR" sz="2800" dirty="0" smtClean="0">
              <a:cs typeface="B Titr" pitchFamily="2" charset="-78"/>
            </a:endParaRPr>
          </a:p>
          <a:p>
            <a:pPr algn="just" rtl="1" eaLnBrk="1" hangingPunct="1"/>
            <a:r>
              <a:rPr lang="fa-IR" sz="2800" dirty="0" smtClean="0">
                <a:cs typeface="B Titr" pitchFamily="2" charset="-78"/>
              </a:rPr>
              <a:t>خشم و خشونت در کودک از طریق کشیدن بینی با پره های باز نشان داده می شود.</a:t>
            </a:r>
            <a:endParaRPr lang="en-US" sz="2800" dirty="0" smtClean="0"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pPr eaLnBrk="1" hangingPunct="1"/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دهان</a:t>
            </a:r>
            <a:endParaRPr lang="en-US" dirty="0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101379" name="Content Placeholder 2"/>
          <p:cNvSpPr>
            <a:spLocks noGrp="1"/>
          </p:cNvSpPr>
          <p:nvPr>
            <p:ph idx="1"/>
          </p:nvPr>
        </p:nvSpPr>
        <p:spPr>
          <a:xfrm>
            <a:off x="683568" y="1447800"/>
            <a:ext cx="8003232" cy="4876800"/>
          </a:xfrm>
        </p:spPr>
        <p:txBody>
          <a:bodyPr/>
          <a:lstStyle/>
          <a:p>
            <a:pPr algn="r" rtl="1" eaLnBrk="1" hangingPunct="1"/>
            <a:r>
              <a:rPr lang="fa-IR" sz="2600" dirty="0" smtClean="0">
                <a:cs typeface="B Titr" pitchFamily="2" charset="-78"/>
              </a:rPr>
              <a:t>ترسیم لب و دهان به صورت خطی و درهم فشرده نشان از </a:t>
            </a:r>
            <a:r>
              <a:rPr lang="fa-IR" sz="2600" dirty="0" smtClean="0">
                <a:solidFill>
                  <a:srgbClr val="FF0000"/>
                </a:solidFill>
                <a:cs typeface="B Titr" pitchFamily="2" charset="-78"/>
              </a:rPr>
              <a:t>تنش</a:t>
            </a:r>
            <a:r>
              <a:rPr lang="fa-IR" sz="2600" dirty="0" smtClean="0">
                <a:cs typeface="B Titr" pitchFamily="2" charset="-78"/>
              </a:rPr>
              <a:t> در کودک است.</a:t>
            </a:r>
          </a:p>
          <a:p>
            <a:pPr algn="r" rtl="1" eaLnBrk="1" hangingPunct="1"/>
            <a:r>
              <a:rPr lang="fa-IR" sz="2600" dirty="0" smtClean="0">
                <a:cs typeface="B Titr" pitchFamily="2" charset="-78"/>
              </a:rPr>
              <a:t>ترسیم دقیق خطوط هر دو لب نشان </a:t>
            </a:r>
            <a:r>
              <a:rPr lang="fa-IR" sz="2600" dirty="0" smtClean="0">
                <a:solidFill>
                  <a:srgbClr val="FF0000"/>
                </a:solidFill>
                <a:cs typeface="B Titr" pitchFamily="2" charset="-78"/>
              </a:rPr>
              <a:t>شهوات گرایی </a:t>
            </a:r>
            <a:r>
              <a:rPr lang="fa-IR" sz="2600" dirty="0" smtClean="0">
                <a:cs typeface="B Titr" pitchFamily="2" charset="-78"/>
              </a:rPr>
              <a:t>است.</a:t>
            </a:r>
          </a:p>
          <a:p>
            <a:pPr algn="r" rtl="1" eaLnBrk="1" hangingPunct="1"/>
            <a:r>
              <a:rPr lang="fa-IR" sz="2600" dirty="0" smtClean="0">
                <a:cs typeface="B Titr" pitchFamily="2" charset="-78"/>
              </a:rPr>
              <a:t>لب های پهن و کلفت نشان از </a:t>
            </a:r>
            <a:r>
              <a:rPr lang="fa-IR" sz="2600" dirty="0" smtClean="0">
                <a:solidFill>
                  <a:srgbClr val="FF0000"/>
                </a:solidFill>
                <a:cs typeface="B Titr" pitchFamily="2" charset="-78"/>
              </a:rPr>
              <a:t>پرخاشگری</a:t>
            </a:r>
            <a:r>
              <a:rPr lang="fa-IR" sz="2600" dirty="0" smtClean="0">
                <a:cs typeface="B Titr" pitchFamily="2" charset="-78"/>
              </a:rPr>
              <a:t> است.</a:t>
            </a:r>
          </a:p>
          <a:p>
            <a:pPr algn="r" rtl="1" eaLnBrk="1" hangingPunct="1"/>
            <a:r>
              <a:rPr lang="fa-IR" sz="2600" dirty="0" smtClean="0">
                <a:cs typeface="B Titr" pitchFamily="2" charset="-78"/>
              </a:rPr>
              <a:t>افراد مبتلا به لالی انتخابی یا بی اشتهایی روانی، دهان را خیلی کوچک ترسیم یا آنرا حذف می کنند.</a:t>
            </a:r>
          </a:p>
          <a:p>
            <a:pPr algn="r" rtl="1" eaLnBrk="1" hangingPunct="1"/>
            <a:r>
              <a:rPr lang="fa-IR" sz="2600" dirty="0" smtClean="0">
                <a:cs typeface="B Titr" pitchFamily="2" charset="-78"/>
              </a:rPr>
              <a:t>برخی کودکان به خاطر مکانیسم جبران دهان را بزرگ میکشند.</a:t>
            </a:r>
          </a:p>
          <a:p>
            <a:pPr algn="r" rtl="1" eaLnBrk="1" hangingPunct="1"/>
            <a:r>
              <a:rPr lang="fa-IR" sz="2600" dirty="0" smtClean="0">
                <a:cs typeface="B Titr" pitchFamily="2" charset="-78"/>
              </a:rPr>
              <a:t>لب مدور، نشان از حرص دهانی و وابستگی و فعل پذیری است.</a:t>
            </a:r>
          </a:p>
          <a:p>
            <a:pPr algn="r" rtl="1" eaLnBrk="1" hangingPunct="1"/>
            <a:r>
              <a:rPr lang="fa-IR" sz="2600" dirty="0" smtClean="0">
                <a:cs typeface="B Titr" pitchFamily="2" charset="-78"/>
              </a:rPr>
              <a:t>حذف دهان با حس گنهکاری از طریق دهان مرتبط می شود.</a:t>
            </a:r>
          </a:p>
          <a:p>
            <a:pPr algn="r" rtl="1" eaLnBrk="1" hangingPunct="1"/>
            <a:r>
              <a:rPr lang="fa-IR" sz="2600" dirty="0" smtClean="0">
                <a:cs typeface="B Titr" pitchFamily="2" charset="-78"/>
              </a:rPr>
              <a:t>لب هایی که بسته باشند، نشان دهنده </a:t>
            </a:r>
            <a:r>
              <a:rPr lang="fa-IR" sz="2600" dirty="0" smtClean="0">
                <a:solidFill>
                  <a:srgbClr val="FF0000"/>
                </a:solidFill>
                <a:cs typeface="B Titr" pitchFamily="2" charset="-78"/>
              </a:rPr>
              <a:t>تنش و فشار </a:t>
            </a:r>
            <a:r>
              <a:rPr lang="fa-IR" sz="2600" dirty="0" smtClean="0">
                <a:cs typeface="B Titr" pitchFamily="2" charset="-78"/>
              </a:rPr>
              <a:t>است.</a:t>
            </a:r>
            <a:endParaRPr lang="en-US" sz="2600" dirty="0" smtClean="0">
              <a:cs typeface="B Titr" pitchFamily="2" charset="-78"/>
            </a:endParaRPr>
          </a:p>
          <a:p>
            <a:pPr algn="r" rtl="1" eaLnBrk="1" hangingPunct="1"/>
            <a:endParaRPr lang="en-US" sz="2600" dirty="0" smtClean="0"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14400"/>
          </a:xfrm>
        </p:spPr>
        <p:txBody>
          <a:bodyPr/>
          <a:lstStyle/>
          <a:p>
            <a:pPr eaLnBrk="1" hangingPunct="1"/>
            <a:r>
              <a:rPr lang="fa-IR" smtClean="0">
                <a:solidFill>
                  <a:srgbClr val="FF0000"/>
                </a:solidFill>
                <a:cs typeface="B Titr" pitchFamily="2" charset="-78"/>
              </a:rPr>
              <a:t>دندان</a:t>
            </a:r>
            <a:endParaRPr lang="en-US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102403" name="Content Placeholder 2"/>
          <p:cNvSpPr>
            <a:spLocks noGrp="1"/>
          </p:cNvSpPr>
          <p:nvPr>
            <p:ph idx="1"/>
          </p:nvPr>
        </p:nvSpPr>
        <p:spPr>
          <a:xfrm>
            <a:off x="1043608" y="1295400"/>
            <a:ext cx="7643192" cy="5029200"/>
          </a:xfrm>
        </p:spPr>
        <p:txBody>
          <a:bodyPr/>
          <a:lstStyle/>
          <a:p>
            <a:pPr algn="just" rtl="1" eaLnBrk="1" hangingPunct="1"/>
            <a:r>
              <a:rPr lang="fa-IR" sz="2800" dirty="0" smtClean="0">
                <a:cs typeface="B Titr" pitchFamily="2" charset="-78"/>
              </a:rPr>
              <a:t>کشیدن دندان در نقاشی کودکان کمتر اتفاق می افتد.</a:t>
            </a:r>
          </a:p>
          <a:p>
            <a:pPr algn="just" rtl="1" eaLnBrk="1" hangingPunct="1"/>
            <a:r>
              <a:rPr lang="fa-IR" sz="2800" dirty="0" smtClean="0">
                <a:cs typeface="B Titr" pitchFamily="2" charset="-78"/>
              </a:rPr>
              <a:t>کودکان با کشیدن دندان خشم و پرخاشگری را نشان می دهند.</a:t>
            </a:r>
          </a:p>
          <a:p>
            <a:pPr algn="just" rtl="1" eaLnBrk="1" hangingPunct="1"/>
            <a:r>
              <a:rPr lang="fa-IR" sz="2800" dirty="0" smtClean="0">
                <a:cs typeface="B Titr" pitchFamily="2" charset="-78"/>
              </a:rPr>
              <a:t>اگر کودک وقت زیادی را برای ترسیم دندان صرف کند، دندان را رنگ کند یا آن را تیز بکشد، نشانگر خشونت زیاد است.</a:t>
            </a:r>
          </a:p>
          <a:p>
            <a:pPr algn="just" rtl="1" eaLnBrk="1" hangingPunct="1"/>
            <a:r>
              <a:rPr lang="fa-IR" sz="2800" dirty="0" smtClean="0">
                <a:cs typeface="B Titr" pitchFamily="2" charset="-78"/>
              </a:rPr>
              <a:t>ترسیم دندانهای خراب، افتادن دندان ها نشان از نبود سلامت و فقدان انرژی است. دندانهای سالم به منزله نیرو و سلامت است.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scan\naghashi1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976" y="1988840"/>
            <a:ext cx="4716016" cy="4298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74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3290</TotalTime>
  <Words>326</Words>
  <Application>Microsoft Office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Diseño predeterminado</vt:lpstr>
      <vt:lpstr>مژه و ابرو</vt:lpstr>
      <vt:lpstr>بینـی</vt:lpstr>
      <vt:lpstr>دهان</vt:lpstr>
      <vt:lpstr>دندان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nasir5</cp:lastModifiedBy>
  <cp:revision>565</cp:revision>
  <dcterms:created xsi:type="dcterms:W3CDTF">2010-05-23T14:28:12Z</dcterms:created>
  <dcterms:modified xsi:type="dcterms:W3CDTF">2017-06-19T06:36:02Z</dcterms:modified>
</cp:coreProperties>
</file>