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48" r:id="rId2"/>
    <p:sldId id="349" r:id="rId3"/>
    <p:sldId id="350" r:id="rId4"/>
    <p:sldId id="408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94"/>
    <a:srgbClr val="CC0099"/>
    <a:srgbClr val="8BF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17" autoAdjust="0"/>
    <p:restoredTop sz="94849" autoAdjust="0"/>
  </p:normalViewPr>
  <p:slideViewPr>
    <p:cSldViewPr>
      <p:cViewPr>
        <p:scale>
          <a:sx n="77" d="100"/>
          <a:sy n="77" d="100"/>
        </p:scale>
        <p:origin x="-12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F1FC4-15AC-4B1A-914E-5E50A0EF58B4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72EB5-AE66-4D5A-AAB1-AD866BAA9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538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A16A6-9FE8-4B7E-9173-33A561ED8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3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8F31-2FF2-407D-A193-8CDEF383B8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422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10DC-7D63-4A75-A94D-2302E09B605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995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D7EF-4DE0-4D5C-B63F-FBDFF8EC61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439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B26F-BDAF-41DC-AC13-16F3BF0DCF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204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354FB-C648-4BEA-B7FC-5705B5BDDF3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46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57E38-C158-48F3-A7F0-A92E9713CE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429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FAC6-D55A-4CBB-8DA2-1F60CCEFD8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967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7F084-5F38-452B-B8B1-CCAB905985A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17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D419F-9EC4-4DA6-A3BA-2B3E7E381E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69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E71C5-BE6A-45B8-BC82-8D9A5FD5876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748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28F28F3-53EA-4694-ABE9-AF6DAC4728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/>
          <a:lstStyle/>
          <a:p>
            <a:pPr eaLnBrk="1" hangingPunct="1"/>
            <a:r>
              <a:rPr lang="fa-IR" smtClean="0">
                <a:solidFill>
                  <a:srgbClr val="FF0000"/>
                </a:solidFill>
                <a:cs typeface="B Titr" pitchFamily="2" charset="-78"/>
              </a:rPr>
              <a:t>صورت</a:t>
            </a:r>
            <a:endParaRPr lang="en-US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96259" name="Content Placeholder 2"/>
          <p:cNvSpPr>
            <a:spLocks noGrp="1"/>
          </p:cNvSpPr>
          <p:nvPr>
            <p:ph idx="1"/>
          </p:nvPr>
        </p:nvSpPr>
        <p:spPr>
          <a:xfrm>
            <a:off x="755576" y="1447800"/>
            <a:ext cx="7931224" cy="4876800"/>
          </a:xfrm>
        </p:spPr>
        <p:txBody>
          <a:bodyPr/>
          <a:lstStyle/>
          <a:p>
            <a:pPr algn="r" rtl="1" eaLnBrk="1" hangingPunct="1"/>
            <a:r>
              <a:rPr lang="fa-IR" sz="2800" smtClean="0">
                <a:cs typeface="B Titr" pitchFamily="2" charset="-78"/>
              </a:rPr>
              <a:t>بزرگ کشیدن اغراق آمیز جزییات نشان دهنده پرخاشگری است.</a:t>
            </a:r>
          </a:p>
          <a:p>
            <a:pPr algn="r" rtl="1" eaLnBrk="1" hangingPunct="1"/>
            <a:r>
              <a:rPr lang="fa-IR" sz="2800" smtClean="0">
                <a:cs typeface="B Titr" pitchFamily="2" charset="-78"/>
              </a:rPr>
              <a:t>جزییات را از نظر انداختن و فقط دایره صورت را کشیدن نشان دهنده خجالتی بودن است.</a:t>
            </a:r>
            <a:endParaRPr lang="en-US" sz="280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eaLnBrk="1" hangingPunct="1"/>
            <a:r>
              <a:rPr lang="fa-IR" smtClean="0">
                <a:solidFill>
                  <a:srgbClr val="FF0000"/>
                </a:solidFill>
                <a:cs typeface="B Titr" pitchFamily="2" charset="-78"/>
              </a:rPr>
              <a:t>چشم</a:t>
            </a:r>
            <a:endParaRPr lang="en-US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97283" name="Content Placeholder 2"/>
          <p:cNvSpPr>
            <a:spLocks noGrp="1"/>
          </p:cNvSpPr>
          <p:nvPr>
            <p:ph idx="1"/>
          </p:nvPr>
        </p:nvSpPr>
        <p:spPr>
          <a:xfrm>
            <a:off x="827584" y="1066800"/>
            <a:ext cx="7859216" cy="5257800"/>
          </a:xfrm>
        </p:spPr>
        <p:txBody>
          <a:bodyPr/>
          <a:lstStyle/>
          <a:p>
            <a:pPr algn="r" rtl="1" eaLnBrk="1" hangingPunct="1"/>
            <a:r>
              <a:rPr lang="fa-IR" sz="2800" dirty="0" smtClean="0">
                <a:cs typeface="B Titr" pitchFamily="2" charset="-78"/>
              </a:rPr>
              <a:t>چشم: آینه روح و منعکس کننده عمق وجود فرد و حد تمایل به دیدن فرد را نشان می دهد.</a:t>
            </a:r>
          </a:p>
          <a:p>
            <a:pPr algn="r" rtl="1" eaLnBrk="1" hangingPunct="1"/>
            <a:r>
              <a:rPr lang="fa-IR" sz="2800" dirty="0" smtClean="0">
                <a:solidFill>
                  <a:srgbClr val="FF0000"/>
                </a:solidFill>
                <a:cs typeface="B Titr" pitchFamily="2" charset="-78"/>
              </a:rPr>
              <a:t>چشمان بزرگ: </a:t>
            </a:r>
            <a:r>
              <a:rPr lang="fa-IR" sz="2800" dirty="0" smtClean="0">
                <a:cs typeface="B Titr" pitchFamily="2" charset="-78"/>
              </a:rPr>
              <a:t>برون گرایی و کنجکاوی.( در مرحله ادیپی که از 4-5 سالگی شروع می شود، شاهد ترسیم چشمهای درشت که مبین تماشاگری جنسی یا میل به دیدن چیزهای پنهانی است).</a:t>
            </a:r>
          </a:p>
          <a:p>
            <a:pPr algn="r" rtl="1" eaLnBrk="1" hangingPunct="1"/>
            <a:r>
              <a:rPr lang="fa-IR" sz="2800" dirty="0">
                <a:solidFill>
                  <a:srgbClr val="FF0000"/>
                </a:solidFill>
                <a:cs typeface="B Titr" pitchFamily="2" charset="-78"/>
              </a:rPr>
              <a:t>چشمان کوچک: </a:t>
            </a:r>
            <a:r>
              <a:rPr lang="fa-IR" sz="2800" dirty="0" smtClean="0">
                <a:cs typeface="B Titr" pitchFamily="2" charset="-78"/>
              </a:rPr>
              <a:t>درون گرایی.</a:t>
            </a:r>
          </a:p>
          <a:p>
            <a:pPr algn="r" rtl="1" eaLnBrk="1" hangingPunct="1"/>
            <a:r>
              <a:rPr lang="fa-IR" sz="2800" dirty="0">
                <a:solidFill>
                  <a:srgbClr val="FF0000"/>
                </a:solidFill>
                <a:cs typeface="B Titr" pitchFamily="2" charset="-78"/>
              </a:rPr>
              <a:t>حذف چشم:</a:t>
            </a:r>
            <a:r>
              <a:rPr lang="fa-IR" sz="2800" dirty="0" smtClean="0">
                <a:cs typeface="B Titr" pitchFamily="2" charset="-78"/>
              </a:rPr>
              <a:t> امتناع از دیدن.</a:t>
            </a:r>
          </a:p>
          <a:p>
            <a:pPr algn="r" rtl="1" eaLnBrk="1" hangingPunct="1"/>
            <a:r>
              <a:rPr lang="fa-IR" sz="2800" dirty="0">
                <a:solidFill>
                  <a:srgbClr val="FF0000"/>
                </a:solidFill>
                <a:cs typeface="B Titr" pitchFamily="2" charset="-78"/>
              </a:rPr>
              <a:t>ترسیم چشم به صورت دایره بزرگ که در وسط آن نقطه گذاشته شود: </a:t>
            </a:r>
            <a:r>
              <a:rPr lang="fa-IR" sz="2800" dirty="0" smtClean="0">
                <a:cs typeface="B Titr" pitchFamily="2" charset="-78"/>
              </a:rPr>
              <a:t>ترس و وحشت.</a:t>
            </a:r>
          </a:p>
          <a:p>
            <a:pPr algn="r" rtl="1" eaLnBrk="1" hangingPunct="1"/>
            <a:endParaRPr lang="en-US" sz="28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 eaLnBrk="1" hangingPunct="1"/>
            <a:r>
              <a:rPr lang="fa-IR" smtClean="0">
                <a:solidFill>
                  <a:srgbClr val="FF0000"/>
                </a:solidFill>
                <a:cs typeface="B Titr" pitchFamily="2" charset="-78"/>
              </a:rPr>
              <a:t>چشم</a:t>
            </a:r>
            <a:endParaRPr lang="en-US" smtClean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9830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algn="r" rtl="1" eaLnBrk="1" hangingPunct="1"/>
            <a:r>
              <a:rPr lang="fa-IR" sz="2400" dirty="0" smtClean="0">
                <a:solidFill>
                  <a:srgbClr val="FF0000"/>
                </a:solidFill>
                <a:cs typeface="B Titr" pitchFamily="2" charset="-78"/>
              </a:rPr>
              <a:t>ترسیم چشم های خشن و دلهره انگیز: </a:t>
            </a:r>
            <a:r>
              <a:rPr lang="fa-IR" sz="2400" dirty="0" smtClean="0">
                <a:cs typeface="B Titr" pitchFamily="2" charset="-78"/>
              </a:rPr>
              <a:t>پرخاشگری و پارانویایی.</a:t>
            </a:r>
          </a:p>
          <a:p>
            <a:pPr algn="r" rtl="1" eaLnBrk="1" hangingPunct="1"/>
            <a:r>
              <a:rPr lang="fa-IR" sz="2400" dirty="0">
                <a:solidFill>
                  <a:srgbClr val="FF0000"/>
                </a:solidFill>
                <a:cs typeface="B Titr" pitchFamily="2" charset="-78"/>
              </a:rPr>
              <a:t>تشدید خطوط چشم یا حذف آنها: </a:t>
            </a:r>
            <a:r>
              <a:rPr lang="fa-IR" sz="2400" dirty="0" smtClean="0">
                <a:cs typeface="B Titr" pitchFamily="2" charset="-78"/>
              </a:rPr>
              <a:t>اضطراب ناشی از احساس گنهکاری.</a:t>
            </a:r>
          </a:p>
          <a:p>
            <a:pPr algn="r" rtl="1" eaLnBrk="1" hangingPunct="1"/>
            <a:r>
              <a:rPr lang="fa-IR" sz="2400" dirty="0">
                <a:solidFill>
                  <a:srgbClr val="FF0000"/>
                </a:solidFill>
                <a:cs typeface="B Titr" pitchFamily="2" charset="-78"/>
              </a:rPr>
              <a:t>ترسیم چشم بزرگ </a:t>
            </a:r>
            <a:r>
              <a:rPr lang="fa-IR" sz="2400" dirty="0" smtClean="0">
                <a:cs typeface="B Titr" pitchFamily="2" charset="-78"/>
              </a:rPr>
              <a:t>در افراد شکاک و مبتلا به پارانویا نیز به چشم می خورد.</a:t>
            </a:r>
          </a:p>
          <a:p>
            <a:pPr algn="r" rtl="1" eaLnBrk="1" hangingPunct="1"/>
            <a:r>
              <a:rPr lang="fa-IR" sz="2400" dirty="0">
                <a:solidFill>
                  <a:srgbClr val="FF0000"/>
                </a:solidFill>
                <a:cs typeface="B Titr" pitchFamily="2" charset="-78"/>
              </a:rPr>
              <a:t>ترسیم چشم با آرایش </a:t>
            </a:r>
            <a:r>
              <a:rPr lang="fa-IR" sz="2400" dirty="0" smtClean="0">
                <a:cs typeface="B Titr" pitchFamily="2" charset="-78"/>
              </a:rPr>
              <a:t>در نقاشی دختران در زمان بلوغ دیده می شود.</a:t>
            </a:r>
          </a:p>
          <a:p>
            <a:pPr algn="r" rtl="1" eaLnBrk="1" hangingPunct="1"/>
            <a:r>
              <a:rPr lang="fa-IR" sz="2400" dirty="0" smtClean="0">
                <a:cs typeface="B Titr" pitchFamily="2" charset="-78"/>
              </a:rPr>
              <a:t> جوانان در رابطه با تحریکات جنسی، نگاه شهوت آمیز و احساس گناه کردن ممکن است </a:t>
            </a:r>
            <a:r>
              <a:rPr lang="fa-IR" sz="2400" dirty="0" smtClean="0">
                <a:solidFill>
                  <a:srgbClr val="FF0000"/>
                </a:solidFill>
                <a:cs typeface="B Titr" pitchFamily="2" charset="-78"/>
              </a:rPr>
              <a:t>چشمهایی بدون مردمک (کور) یا چشم هایی کوچک </a:t>
            </a:r>
            <a:r>
              <a:rPr lang="fa-IR" sz="2400" dirty="0" smtClean="0">
                <a:cs typeface="B Titr" pitchFamily="2" charset="-78"/>
              </a:rPr>
              <a:t>ترسیم شود یا آنها را پشت عینک تیره مخفی کنند.</a:t>
            </a:r>
          </a:p>
          <a:p>
            <a:pPr algn="r" rtl="1" eaLnBrk="1" hangingPunct="1"/>
            <a:r>
              <a:rPr lang="fa-IR" sz="2400" dirty="0" smtClean="0">
                <a:cs typeface="B Titr" pitchFamily="2" charset="-78"/>
              </a:rPr>
              <a:t>چشم ها، دنیای درون نقاش و اجتماعی بودن او را نشان می دهد. </a:t>
            </a:r>
          </a:p>
          <a:p>
            <a:pPr algn="r" rtl="1" eaLnBrk="1" hangingPunct="1"/>
            <a:r>
              <a:rPr lang="fa-IR" sz="2400" dirty="0" smtClean="0">
                <a:cs typeface="B Titr" pitchFamily="2" charset="-78"/>
              </a:rPr>
              <a:t>کودکان خودستا، </a:t>
            </a:r>
            <a:r>
              <a:rPr lang="fa-IR" sz="2400" dirty="0" smtClean="0">
                <a:solidFill>
                  <a:srgbClr val="FF0000"/>
                </a:solidFill>
                <a:cs typeface="B Titr" pitchFamily="2" charset="-78"/>
              </a:rPr>
              <a:t>چشم ها را با حالت های درنده و وحشی </a:t>
            </a:r>
            <a:r>
              <a:rPr lang="fa-IR" sz="2400" dirty="0" smtClean="0">
                <a:cs typeface="B Titr" pitchFamily="2" charset="-78"/>
              </a:rPr>
              <a:t>می کشند.</a:t>
            </a:r>
          </a:p>
          <a:p>
            <a:pPr algn="r" rtl="1" eaLnBrk="1" hangingPunct="1"/>
            <a:r>
              <a:rPr lang="fa-IR" sz="2400" dirty="0" smtClean="0">
                <a:cs typeface="B Titr" pitchFamily="2" charset="-78"/>
              </a:rPr>
              <a:t>چون چشم ها ارزش زیبایی دارند بنابراین دخترها و دوست داران هم جنس خود، چشم ها را خیلی بزرگ می کشند.</a:t>
            </a:r>
            <a:endParaRPr lang="en-US" sz="2400" dirty="0" smtClean="0">
              <a:cs typeface="B Titr" pitchFamily="2" charset="-78"/>
            </a:endParaRPr>
          </a:p>
          <a:p>
            <a:pPr algn="r" rtl="1" eaLnBrk="1" hangingPunct="1"/>
            <a:endParaRPr lang="en-US" sz="2400" dirty="0" smtClean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8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8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scan\naghashi10006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16" y="2708920"/>
            <a:ext cx="4067944" cy="363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86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3290</TotalTime>
  <Words>263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Diseño predeterminado</vt:lpstr>
      <vt:lpstr>صورت</vt:lpstr>
      <vt:lpstr>چشم</vt:lpstr>
      <vt:lpstr>چشم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nasir5</cp:lastModifiedBy>
  <cp:revision>564</cp:revision>
  <dcterms:created xsi:type="dcterms:W3CDTF">2010-05-23T14:28:12Z</dcterms:created>
  <dcterms:modified xsi:type="dcterms:W3CDTF">2017-06-19T06:35:07Z</dcterms:modified>
</cp:coreProperties>
</file>