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339" r:id="rId2"/>
    <p:sldId id="340" r:id="rId3"/>
    <p:sldId id="341" r:id="rId4"/>
    <p:sldId id="343" r:id="rId5"/>
    <p:sldId id="344" r:id="rId6"/>
    <p:sldId id="392" r:id="rId7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94"/>
    <a:srgbClr val="CC0099"/>
    <a:srgbClr val="8BF2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17" autoAdjust="0"/>
    <p:restoredTop sz="94849" autoAdjust="0"/>
  </p:normalViewPr>
  <p:slideViewPr>
    <p:cSldViewPr>
      <p:cViewPr>
        <p:scale>
          <a:sx n="77" d="100"/>
          <a:sy n="77" d="100"/>
        </p:scale>
        <p:origin x="-123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8F1FC4-15AC-4B1A-914E-5E50A0EF58B4}" type="datetimeFigureOut">
              <a:rPr lang="en-US" smtClean="0"/>
              <a:t>6/19/2017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72EB5-AE66-4D5A-AAB1-AD866BAA9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538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A16A6-9FE8-4B7E-9173-33A561ED8E1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73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78F31-2FF2-407D-A193-8CDEF383B8C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422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5F10DC-7D63-4A75-A94D-2302E09B605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995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7D7EF-4DE0-4D5C-B63F-FBDFF8EC61C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8439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9B26F-BDAF-41DC-AC13-16F3BF0DCF7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204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354FB-C648-4BEA-B7FC-5705B5BDDF3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346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B57E38-C158-48F3-A7F0-A92E9713CE0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429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8FAC6-D55A-4CBB-8DA2-1F60CCEFD8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967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7F084-5F38-452B-B8B1-CCAB905985A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017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D419F-9EC4-4DA6-A3BA-2B3E7E381E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569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E71C5-BE6A-45B8-BC82-8D9A5FD587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748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28F28F3-53EA-4694-ABE9-AF6DAC4728F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838200"/>
          </a:xfrm>
        </p:spPr>
        <p:txBody>
          <a:bodyPr/>
          <a:lstStyle/>
          <a:p>
            <a:pPr eaLnBrk="1" hangingPunct="1"/>
            <a:r>
              <a:rPr lang="fa-IR" smtClean="0">
                <a:solidFill>
                  <a:srgbClr val="FF0000"/>
                </a:solidFill>
                <a:cs typeface="B Titr" pitchFamily="2" charset="-78"/>
              </a:rPr>
              <a:t>جنگل</a:t>
            </a:r>
            <a:endParaRPr lang="en-US" smtClean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dirty="0" smtClean="0">
                <a:cs typeface="B Titr" pitchFamily="2" charset="-78"/>
              </a:rPr>
              <a:t>جنگل از نمادهای زنانه و معرف جنبه مادری است.</a:t>
            </a:r>
          </a:p>
          <a:p>
            <a:pPr marL="0" indent="0" algn="r" rtl="1" eaLnBrk="1" hangingPunct="1">
              <a:buNone/>
              <a:defRPr/>
            </a:pPr>
            <a:endParaRPr lang="fa-IR" dirty="0" smtClean="0">
              <a:cs typeface="B Titr" pitchFamily="2" charset="-78"/>
            </a:endParaRPr>
          </a:p>
          <a:p>
            <a:pPr algn="r" rtl="1" eaLnBrk="1" hangingPunct="1">
              <a:defRPr/>
            </a:pPr>
            <a:r>
              <a:rPr lang="fa-IR" dirty="0" smtClean="0">
                <a:cs typeface="B Titr" pitchFamily="2" charset="-78"/>
              </a:rPr>
              <a:t>جنگل می تواند دارای دو نقش باشد:</a:t>
            </a:r>
          </a:p>
          <a:p>
            <a:pPr marL="0" indent="0" algn="r" rtl="1" eaLnBrk="1" hangingPunct="1">
              <a:buFont typeface="Wingdings 2" pitchFamily="18" charset="2"/>
              <a:buNone/>
              <a:defRPr/>
            </a:pPr>
            <a:r>
              <a:rPr lang="fa-IR" dirty="0">
                <a:cs typeface="B Titr" pitchFamily="2" charset="-78"/>
              </a:rPr>
              <a:t> </a:t>
            </a:r>
            <a:r>
              <a:rPr lang="fa-IR" dirty="0" smtClean="0">
                <a:cs typeface="B Titr" pitchFamily="2" charset="-78"/>
              </a:rPr>
              <a:t>   1- نقش حمایت کننده           2- نقش تهدید کننده</a:t>
            </a:r>
          </a:p>
          <a:p>
            <a:pPr marL="0" indent="0" algn="r" rtl="1" eaLnBrk="1" hangingPunct="1">
              <a:buFont typeface="Wingdings 2" pitchFamily="18" charset="2"/>
              <a:buNone/>
              <a:defRPr/>
            </a:pPr>
            <a:endParaRPr lang="fa-IR" dirty="0" smtClean="0">
              <a:cs typeface="B Titr" pitchFamily="2" charset="-78"/>
            </a:endParaRPr>
          </a:p>
          <a:p>
            <a:pPr algn="r" rtl="1" eaLnBrk="1" hangingPunct="1">
              <a:buFont typeface="Wingdings" pitchFamily="2" charset="2"/>
              <a:buChar char="Ø"/>
              <a:defRPr/>
            </a:pPr>
            <a:r>
              <a:rPr lang="fa-IR" dirty="0" smtClean="0">
                <a:cs typeface="B Titr" pitchFamily="2" charset="-78"/>
              </a:rPr>
              <a:t> یعنی از نظری مأمن و پناهگاه و از نظری ترس از مواجهه با خطرهای غیر منتظره است.</a:t>
            </a:r>
            <a:endParaRPr lang="en-US" dirty="0">
              <a:cs typeface="B Titr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35360"/>
          </a:xfrm>
        </p:spPr>
        <p:txBody>
          <a:bodyPr/>
          <a:lstStyle/>
          <a:p>
            <a:pPr eaLnBrk="1" hangingPunct="1"/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آدمک</a:t>
            </a:r>
            <a:endParaRPr lang="en-US" dirty="0" smtClean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88067" name="Content Placeholder 2"/>
          <p:cNvSpPr>
            <a:spLocks noGrp="1"/>
          </p:cNvSpPr>
          <p:nvPr>
            <p:ph idx="1"/>
          </p:nvPr>
        </p:nvSpPr>
        <p:spPr>
          <a:xfrm>
            <a:off x="899592" y="1600200"/>
            <a:ext cx="7787208" cy="4525963"/>
          </a:xfrm>
        </p:spPr>
        <p:txBody>
          <a:bodyPr/>
          <a:lstStyle/>
          <a:p>
            <a:pPr algn="r" rtl="1" eaLnBrk="1" hangingPunct="1"/>
            <a:r>
              <a:rPr lang="fa-IR" sz="2600" dirty="0" smtClean="0">
                <a:cs typeface="B Titr" pitchFamily="2" charset="-78"/>
              </a:rPr>
              <a:t>اگر شکل آدمک در مجموع هماهنگ باشد، به احتمال زیاد کودک کاملا سازگار است.</a:t>
            </a:r>
          </a:p>
          <a:p>
            <a:pPr algn="r" rtl="1" eaLnBrk="1" hangingPunct="1"/>
            <a:r>
              <a:rPr lang="fa-IR" sz="2600" dirty="0" smtClean="0">
                <a:cs typeface="B Titr" pitchFamily="2" charset="-78"/>
              </a:rPr>
              <a:t>گودیناف: اصولاً نقاشی آدمک نشانگر پختگی فکری کودکان است.</a:t>
            </a:r>
          </a:p>
          <a:p>
            <a:pPr algn="r" rtl="1" eaLnBrk="1" hangingPunct="1"/>
            <a:r>
              <a:rPr lang="fa-IR" sz="2600" dirty="0" smtClean="0">
                <a:cs typeface="B Titr" pitchFamily="2" charset="-78"/>
              </a:rPr>
              <a:t>اگر آدمک خیلی کوچک یا در گوشه ای از کاغذ ترسیم شود: نشانه کم ارزشی، احساس حقارت، کم رویی، بازداری، ترس مرضی، اضطراب و نوعی پنهان کاری می باشد.</a:t>
            </a:r>
          </a:p>
          <a:p>
            <a:pPr algn="r" rtl="1" eaLnBrk="1" hangingPunct="1"/>
            <a:r>
              <a:rPr lang="fa-IR" sz="2600" dirty="0" smtClean="0">
                <a:cs typeface="B Titr" pitchFamily="2" charset="-78"/>
              </a:rPr>
              <a:t>ترسیم کوچک با هیجان خواهی منفی رابطه دارد.</a:t>
            </a:r>
          </a:p>
          <a:p>
            <a:pPr algn="r" rtl="1" eaLnBrk="1" hangingPunct="1"/>
            <a:r>
              <a:rPr lang="fa-IR" sz="2600" dirty="0" smtClean="0">
                <a:cs typeface="B Titr" pitchFamily="2" charset="-78"/>
              </a:rPr>
              <a:t>در تحلیل نقاشی آدمک باید به محل ترسیم آدمک، ابعاد آدمک و نسبت اعضای بدن، موضع آدمک، حالت و حرکت، رنگ لباس آدمک، حالت صورت آدمک و عوامل پیرامونی توجه داشت.</a:t>
            </a:r>
            <a:endParaRPr lang="en-US" sz="2600" dirty="0" smtClean="0">
              <a:cs typeface="B Titr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آدمک بزرگ</a:t>
            </a:r>
            <a:endParaRPr lang="en-US" dirty="0" smtClean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89091" name="Content Placeholder 2"/>
          <p:cNvSpPr>
            <a:spLocks noGrp="1"/>
          </p:cNvSpPr>
          <p:nvPr>
            <p:ph idx="1"/>
          </p:nvPr>
        </p:nvSpPr>
        <p:spPr>
          <a:xfrm>
            <a:off x="971600" y="1600200"/>
            <a:ext cx="7715200" cy="4525963"/>
          </a:xfrm>
        </p:spPr>
        <p:txBody>
          <a:bodyPr/>
          <a:lstStyle/>
          <a:p>
            <a:pPr algn="just" rtl="1" eaLnBrk="1" hangingPunct="1"/>
            <a:r>
              <a:rPr lang="fa-IR" dirty="0" smtClean="0">
                <a:cs typeface="B Titr" pitchFamily="2" charset="-78"/>
              </a:rPr>
              <a:t>نشانگر اعتماد به نفس بالا، عدم مهارگری کشاننده ها، احساس ایمنی، شکفتگی و نیاز به گسترش جویی و پیشرفت است.</a:t>
            </a:r>
          </a:p>
          <a:p>
            <a:pPr marL="0" indent="0" algn="just" rtl="1" eaLnBrk="1" hangingPunct="1">
              <a:buNone/>
            </a:pPr>
            <a:endParaRPr lang="fa-IR" dirty="0" smtClean="0">
              <a:cs typeface="B Titr" pitchFamily="2" charset="-78"/>
            </a:endParaRPr>
          </a:p>
          <a:p>
            <a:pPr algn="just" rtl="1" eaLnBrk="1" hangingPunct="1"/>
            <a:r>
              <a:rPr lang="fa-IR" dirty="0" smtClean="0">
                <a:cs typeface="B Titr" pitchFamily="2" charset="-78"/>
              </a:rPr>
              <a:t>این کودکان چیزی برای پنهان کردن ندارند.</a:t>
            </a:r>
          </a:p>
          <a:p>
            <a:pPr marL="0" indent="0" algn="just" rtl="1" eaLnBrk="1" hangingPunct="1">
              <a:buNone/>
            </a:pPr>
            <a:endParaRPr lang="fa-IR" dirty="0" smtClean="0">
              <a:cs typeface="B Titr" pitchFamily="2" charset="-78"/>
            </a:endParaRPr>
          </a:p>
          <a:p>
            <a:pPr algn="just" rtl="1" eaLnBrk="1" hangingPunct="1"/>
            <a:r>
              <a:rPr lang="fa-IR" dirty="0" smtClean="0">
                <a:cs typeface="B Titr" pitchFamily="2" charset="-78"/>
              </a:rPr>
              <a:t>ترسیم بزرگ آدمک با هیجان خواهی مثبت رابطه دارد.</a:t>
            </a:r>
            <a:endParaRPr lang="en-US" dirty="0" smtClean="0">
              <a:cs typeface="B Titr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819150"/>
          </a:xfrm>
        </p:spPr>
        <p:txBody>
          <a:bodyPr/>
          <a:lstStyle/>
          <a:p>
            <a:pPr eaLnBrk="1" hangingPunct="1"/>
            <a:r>
              <a:rPr lang="fa-IR" smtClean="0">
                <a:solidFill>
                  <a:srgbClr val="FF0000"/>
                </a:solidFill>
                <a:cs typeface="B Titr" pitchFamily="2" charset="-78"/>
              </a:rPr>
              <a:t>آدمک در هم بر هم</a:t>
            </a:r>
            <a:endParaRPr lang="en-US" smtClean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91139" name="Content Placeholder 2"/>
          <p:cNvSpPr>
            <a:spLocks noGrp="1"/>
          </p:cNvSpPr>
          <p:nvPr>
            <p:ph idx="1"/>
          </p:nvPr>
        </p:nvSpPr>
        <p:spPr>
          <a:xfrm>
            <a:off x="827584" y="1600200"/>
            <a:ext cx="7859216" cy="4525963"/>
          </a:xfrm>
        </p:spPr>
        <p:txBody>
          <a:bodyPr/>
          <a:lstStyle/>
          <a:p>
            <a:pPr algn="justLow" rtl="1" eaLnBrk="1" hangingPunct="1"/>
            <a:r>
              <a:rPr lang="fa-IR" sz="3000" dirty="0" smtClean="0">
                <a:cs typeface="B Titr" pitchFamily="2" charset="-78"/>
              </a:rPr>
              <a:t>معلولین ذهنی نقاشی را در هم بر هم می کشند. مثلاً ممکن است پا را نکشند، نقاشی ناهماهنگ است و قرینه سازی رعایت نمی شود. برخی اندام ها حذف می شوند.</a:t>
            </a:r>
          </a:p>
          <a:p>
            <a:pPr algn="justLow" rtl="1" eaLnBrk="1" hangingPunct="1"/>
            <a:r>
              <a:rPr lang="fa-IR" sz="3000" dirty="0" smtClean="0">
                <a:cs typeface="B Titr" pitchFamily="2" charset="-78"/>
              </a:rPr>
              <a:t>اگر فرد معلول بخواهد پنهان کاری کند، عضوی که خودش ندارد را رسم می کند و یک عضو دیگر را حذف می کند.</a:t>
            </a:r>
          </a:p>
          <a:p>
            <a:pPr algn="justLow" rtl="1" eaLnBrk="1" hangingPunct="1"/>
            <a:r>
              <a:rPr lang="fa-IR" sz="3000" dirty="0" smtClean="0">
                <a:cs typeface="B Titr" pitchFamily="2" charset="-78"/>
              </a:rPr>
              <a:t>اما اگر کودک معلول احساساتش را صریح بیان کند عضوی که خودش ندارد را رسم نمی کند.</a:t>
            </a:r>
            <a:endParaRPr lang="en-US" sz="3000" dirty="0" smtClean="0">
              <a:cs typeface="B Titr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819150"/>
          </a:xfrm>
        </p:spPr>
        <p:txBody>
          <a:bodyPr/>
          <a:lstStyle/>
          <a:p>
            <a:pPr eaLnBrk="1" hangingPunct="1"/>
            <a:r>
              <a:rPr lang="fa-IR" smtClean="0">
                <a:solidFill>
                  <a:srgbClr val="FF0000"/>
                </a:solidFill>
                <a:cs typeface="B Titr" pitchFamily="2" charset="-78"/>
              </a:rPr>
              <a:t>نکشیدن دست و بازو</a:t>
            </a:r>
            <a:endParaRPr lang="en-US" smtClean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921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/>
            <a:r>
              <a:rPr lang="fa-IR" smtClean="0">
                <a:cs typeface="B Titr" pitchFamily="2" charset="-78"/>
              </a:rPr>
              <a:t>نشان دهنده احساس عدم امنیت.</a:t>
            </a:r>
          </a:p>
          <a:p>
            <a:pPr algn="r" rtl="1" eaLnBrk="1" hangingPunct="1"/>
            <a:r>
              <a:rPr lang="fa-IR" smtClean="0">
                <a:cs typeface="B Titr" pitchFamily="2" charset="-78"/>
              </a:rPr>
              <a:t>کودکان ضعیف و درون گرا اغلب برای آدمک پا نمی گذارند و یا او را به حالت نشسته نقاشی می کنند.</a:t>
            </a:r>
            <a:endParaRPr lang="en-US" smtClean="0">
              <a:cs typeface="B Titr" pitchFamily="2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-27384"/>
            <a:ext cx="2028609" cy="14758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scan\naghashi10017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958805"/>
            <a:ext cx="5868144" cy="5144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929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3295</TotalTime>
  <Words>316</Words>
  <Application>Microsoft Office PowerPoint</Application>
  <PresentationFormat>On-screen Show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Diseño predeterminado</vt:lpstr>
      <vt:lpstr>جنگل</vt:lpstr>
      <vt:lpstr>آدمک</vt:lpstr>
      <vt:lpstr>آدمک بزرگ</vt:lpstr>
      <vt:lpstr>آدمک در هم بر هم</vt:lpstr>
      <vt:lpstr>نکشیدن دست و بازو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nasir5</cp:lastModifiedBy>
  <cp:revision>561</cp:revision>
  <dcterms:created xsi:type="dcterms:W3CDTF">2010-05-23T14:28:12Z</dcterms:created>
  <dcterms:modified xsi:type="dcterms:W3CDTF">2017-06-19T05:29:04Z</dcterms:modified>
</cp:coreProperties>
</file>