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28" r:id="rId2"/>
    <p:sldId id="329" r:id="rId3"/>
    <p:sldId id="330" r:id="rId4"/>
    <p:sldId id="331" r:id="rId5"/>
    <p:sldId id="332" r:id="rId6"/>
    <p:sldId id="390" r:id="rId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94"/>
    <a:srgbClr val="CC0099"/>
    <a:srgbClr val="8BF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7" autoAdjust="0"/>
    <p:restoredTop sz="94849" autoAdjust="0"/>
  </p:normalViewPr>
  <p:slideViewPr>
    <p:cSldViewPr>
      <p:cViewPr>
        <p:scale>
          <a:sx n="77" d="100"/>
          <a:sy n="77" d="100"/>
        </p:scale>
        <p:origin x="-123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1FC4-15AC-4B1A-914E-5E50A0EF58B4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2EB5-AE66-4D5A-AAB1-AD866BAA9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16A6-9FE8-4B7E-9173-33A561ED8E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78F31-2FF2-407D-A193-8CDEF383B8C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10DC-7D63-4A75-A94D-2302E09B60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99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D7EF-4DE0-4D5C-B63F-FBDFF8EC61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3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B26F-BDAF-41DC-AC13-16F3BF0DCF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0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54FB-C648-4BEA-B7FC-5705B5BDDF3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4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57E38-C158-48F3-A7F0-A92E9713CE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29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AC6-D55A-4CBB-8DA2-1F60CCEFD8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6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F084-5F38-452B-B8B1-CCAB905985A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01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419F-9EC4-4DA6-A3BA-2B3E7E381E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6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71C5-BE6A-45B8-BC82-8D9A5FD587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4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28F28F3-53EA-4694-ABE9-AF6DAC4728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cs typeface="B Titr" pitchFamily="2" charset="-78"/>
              </a:rPr>
              <a:t>ماه</a:t>
            </a:r>
            <a:endParaRPr lang="en-US" sz="4800" smtClean="0">
              <a:cs typeface="B Titr" pitchFamily="2" charset="-78"/>
            </a:endParaRPr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>
          <a:xfrm>
            <a:off x="755575" y="1628800"/>
            <a:ext cx="8050287" cy="4848200"/>
          </a:xfrm>
        </p:spPr>
        <p:txBody>
          <a:bodyPr>
            <a:normAutofit lnSpcReduction="10000"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تداعی کننده: شب، سیاهی، رؤیاها و جهان ناهشیار است.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خورشید نماد پدر مطلوب اما ماه نماد زنانه است و در نقاشی خردسالانی که مسایلی درباره هویت زنانه دارند دیده می شود.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ماه نشانگر نیستی و بیشتر در نقاشی قبر وقبرستان دیده می شود.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کشیدن ماه در نقاشی آشکار کننده زمینه اضطرابی وابسته به جنسیت بزرگسالانه و کنجکاوی کودک درباره راز و رمز زندگی است.</a:t>
            </a:r>
            <a:endParaRPr lang="en-US" dirty="0" smtClean="0">
              <a:cs typeface="B Titr" pitchFamily="2" charset="-78"/>
            </a:endParaRPr>
          </a:p>
        </p:txBody>
      </p:sp>
      <p:pic>
        <p:nvPicPr>
          <p:cNvPr id="19458" name="Picture 2" descr="C:\Users\khalili\Desktop\عکس نقاشی\70299_DGZEGBi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60648"/>
            <a:ext cx="1068196" cy="10814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cs typeface="B Titr" pitchFamily="2" charset="-78"/>
              </a:rPr>
              <a:t>ستاره</a:t>
            </a:r>
            <a:endParaRPr lang="en-US" sz="4800" smtClean="0">
              <a:cs typeface="B Titr" pitchFamily="2" charset="-78"/>
            </a:endParaRP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899592" y="1700808"/>
            <a:ext cx="7787208" cy="4623792"/>
          </a:xfrm>
        </p:spPr>
        <p:txBody>
          <a:bodyPr/>
          <a:lstStyle/>
          <a:p>
            <a:pPr algn="r" rtl="1" eaLnBrk="1" hangingPunct="1"/>
            <a:r>
              <a:rPr lang="fa-IR" dirty="0" smtClean="0">
                <a:cs typeface="B Titr" pitchFamily="2" charset="-78"/>
              </a:rPr>
              <a:t>نشانه میل به درخشش و جلب توجه و نیاز به تحسین و محبت را نشان می دهد.</a:t>
            </a:r>
            <a:endParaRPr lang="en-US" dirty="0" smtClean="0">
              <a:cs typeface="B Titr" pitchFamily="2" charset="-78"/>
            </a:endParaRPr>
          </a:p>
        </p:txBody>
      </p:sp>
      <p:pic>
        <p:nvPicPr>
          <p:cNvPr id="5" name="Picture 2" descr="C:\Users\khalili\Desktop\عکس نقاشی\70299_DGZEGBi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60648"/>
            <a:ext cx="1068196" cy="10814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solidFill>
                  <a:srgbClr val="ECB61C"/>
                </a:solidFill>
                <a:cs typeface="B Titr" pitchFamily="2" charset="-78"/>
              </a:rPr>
              <a:t>زمین</a:t>
            </a:r>
            <a:r>
              <a:rPr lang="fa-IR" smtClean="0"/>
              <a:t> </a:t>
            </a:r>
            <a:endParaRPr lang="en-US" smtClean="0">
              <a:cs typeface="Traditional Arabic" pitchFamily="18" charset="-78"/>
            </a:endParaRPr>
          </a:p>
        </p:txBody>
      </p:sp>
      <p:sp>
        <p:nvSpPr>
          <p:cNvPr id="778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>
                <a:cs typeface="B Titr" pitchFamily="2" charset="-78"/>
              </a:rPr>
              <a:t>نماد ثبات و امنیت است.</a:t>
            </a:r>
            <a:endParaRPr lang="en-US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solidFill>
                  <a:srgbClr val="00B0F0"/>
                </a:solidFill>
                <a:cs typeface="B Titr" pitchFamily="2" charset="-78"/>
              </a:rPr>
              <a:t>آب</a:t>
            </a:r>
            <a:endParaRPr lang="en-US" sz="4800" smtClean="0">
              <a:solidFill>
                <a:srgbClr val="00B0F0"/>
              </a:solidFill>
              <a:cs typeface="B Titr" pitchFamily="2" charset="-78"/>
            </a:endParaRP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 dirty="0" smtClean="0">
                <a:cs typeface="B Titr" pitchFamily="2" charset="-78"/>
              </a:rPr>
              <a:t>سرچشمه حیات و زندگی است.</a:t>
            </a:r>
          </a:p>
          <a:p>
            <a:pPr algn="r" rtl="1" eaLnBrk="1" hangingPunct="1"/>
            <a:r>
              <a:rPr lang="fa-IR" dirty="0" smtClean="0">
                <a:cs typeface="B Titr" pitchFamily="2" charset="-78"/>
              </a:rPr>
              <a:t>نماد قدرت زنانه و مادر است.</a:t>
            </a:r>
          </a:p>
          <a:p>
            <a:pPr algn="r" rtl="1" eaLnBrk="1" hangingPunct="1"/>
            <a:r>
              <a:rPr lang="fa-IR" dirty="0" smtClean="0">
                <a:cs typeface="B Titr" pitchFamily="2" charset="-78"/>
              </a:rPr>
              <a:t>کشیدن دریاچه یا اقیانوس نیاز به حمایت مادرانه را جلوه گر می سازد.</a:t>
            </a:r>
          </a:p>
          <a:p>
            <a:pPr algn="r" rtl="1" eaLnBrk="1" hangingPunct="1"/>
            <a:r>
              <a:rPr lang="fa-IR" dirty="0" smtClean="0">
                <a:cs typeface="B Titr" pitchFamily="2" charset="-78"/>
              </a:rPr>
              <a:t>آب می تواند معرف هیجان و نیروی تخیل باشد. </a:t>
            </a:r>
          </a:p>
          <a:p>
            <a:pPr algn="r" rtl="1" eaLnBrk="1" hangingPunct="1"/>
            <a:r>
              <a:rPr lang="fa-IR" dirty="0" smtClean="0">
                <a:cs typeface="B Titr" pitchFamily="2" charset="-78"/>
              </a:rPr>
              <a:t>رودخانه و آبی که در رودخانه در جریان است نشان از زندگی نسبتا آرام است.</a:t>
            </a:r>
            <a:endParaRPr lang="en-US" dirty="0" smtClean="0">
              <a:cs typeface="B Titr" pitchFamily="2" charset="-78"/>
            </a:endParaRPr>
          </a:p>
        </p:txBody>
      </p:sp>
      <p:pic>
        <p:nvPicPr>
          <p:cNvPr id="77828" name="Picture 4" descr="C:\Users\khalili\Desktop\ham\Wa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356908" cy="9540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solidFill>
                  <a:srgbClr val="0070C0"/>
                </a:solidFill>
                <a:cs typeface="B Titr" pitchFamily="2" charset="-78"/>
              </a:rPr>
              <a:t>آب در شکل های مختلف</a:t>
            </a:r>
            <a:endParaRPr lang="en-US" sz="4800" smtClean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798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>
                <a:cs typeface="B Titr" pitchFamily="2" charset="-78"/>
              </a:rPr>
              <a:t>آب به صورت ابرهای تهدید کننده: ترس از کیفر یا ترس از برون ریزی هیجانی مادر.</a:t>
            </a:r>
          </a:p>
          <a:p>
            <a:pPr algn="r" rtl="1" eaLnBrk="1" hangingPunct="1"/>
            <a:r>
              <a:rPr lang="fa-IR" smtClean="0">
                <a:cs typeface="B Titr" pitchFamily="2" charset="-78"/>
              </a:rPr>
              <a:t>ابرهای درهم فشرده و متراکم: وجود مادری مداخله گر.</a:t>
            </a:r>
          </a:p>
          <a:p>
            <a:pPr algn="r" rtl="1" eaLnBrk="1" hangingPunct="1"/>
            <a:r>
              <a:rPr lang="fa-IR" smtClean="0">
                <a:cs typeface="B Titr" pitchFamily="2" charset="-78"/>
              </a:rPr>
              <a:t>باران: وجود زمینه غمگینی و افسردگی است. </a:t>
            </a:r>
          </a:p>
          <a:p>
            <a:pPr algn="r" rtl="1" eaLnBrk="1" hangingPunct="1">
              <a:buFont typeface="Wingdings" pitchFamily="2" charset="2"/>
              <a:buChar char="Ø"/>
            </a:pPr>
            <a:r>
              <a:rPr lang="fa-IR" smtClean="0">
                <a:cs typeface="B Titr" pitchFamily="2" charset="-78"/>
              </a:rPr>
              <a:t>در صورت پوشیده شدن تمام صفحه به باران یا برف، کودک مضطرب است.</a:t>
            </a:r>
          </a:p>
          <a:p>
            <a:pPr algn="r" rtl="1" eaLnBrk="1" hangingPunct="1"/>
            <a:r>
              <a:rPr lang="fa-IR" smtClean="0">
                <a:cs typeface="B Titr" pitchFamily="2" charset="-78"/>
              </a:rPr>
              <a:t>دریاچه یا اقیانوس : نیاز به حمایت مادرانه.</a:t>
            </a:r>
            <a:endParaRPr lang="en-US" smtClean="0">
              <a:cs typeface="B Titr" pitchFamily="2" charset="-78"/>
            </a:endParaRPr>
          </a:p>
        </p:txBody>
      </p:sp>
      <p:pic>
        <p:nvPicPr>
          <p:cNvPr id="5" name="Picture 4" descr="C:\Users\khalili\Desktop\ham\Wa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58087"/>
            <a:ext cx="1356908" cy="9540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scan\naghashi10019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5464724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12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3288</TotalTime>
  <Words>219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Diseño predeterminado</vt:lpstr>
      <vt:lpstr>ماه</vt:lpstr>
      <vt:lpstr>ستاره</vt:lpstr>
      <vt:lpstr>زمین </vt:lpstr>
      <vt:lpstr>آب</vt:lpstr>
      <vt:lpstr>آب در شکل های مختلف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nasir5</cp:lastModifiedBy>
  <cp:revision>558</cp:revision>
  <dcterms:created xsi:type="dcterms:W3CDTF">2010-05-23T14:28:12Z</dcterms:created>
  <dcterms:modified xsi:type="dcterms:W3CDTF">2017-06-19T05:16:24Z</dcterms:modified>
</cp:coreProperties>
</file>