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94" r:id="rId2"/>
    <p:sldId id="295" r:id="rId3"/>
    <p:sldId id="296" r:id="rId4"/>
    <p:sldId id="297" r:id="rId5"/>
    <p:sldId id="298" r:id="rId6"/>
    <p:sldId id="299" r:id="rId7"/>
    <p:sldId id="300" r:id="rId8"/>
    <p:sldId id="301" r:id="rId9"/>
    <p:sldId id="302" r:id="rId10"/>
    <p:sldId id="312" r:id="rId11"/>
    <p:sldId id="319" r:id="rId12"/>
    <p:sldId id="320" r:id="rId1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94"/>
    <a:srgbClr val="CC0099"/>
    <a:srgbClr val="8BF2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7" autoAdjust="0"/>
    <p:restoredTop sz="94849" autoAdjust="0"/>
  </p:normalViewPr>
  <p:slideViewPr>
    <p:cSldViewPr>
      <p:cViewPr>
        <p:scale>
          <a:sx n="77" d="100"/>
          <a:sy n="77" d="100"/>
        </p:scale>
        <p:origin x="-123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8F1FC4-15AC-4B1A-914E-5E50A0EF58B4}" type="datetimeFigureOut">
              <a:rPr lang="en-US" smtClean="0"/>
              <a:t>6/18/2017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572EB5-AE66-4D5A-AAB1-AD866BAA9316}" type="slidenum">
              <a:rPr lang="en-US" smtClean="0"/>
              <a:t>‹#›</a:t>
            </a:fld>
            <a:endParaRPr lang="en-US"/>
          </a:p>
        </p:txBody>
      </p:sp>
    </p:spTree>
    <p:extLst>
      <p:ext uri="{BB962C8B-B14F-4D97-AF65-F5344CB8AC3E}">
        <p14:creationId xmlns:p14="http://schemas.microsoft.com/office/powerpoint/2010/main" val="2386538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97A16A6-9FE8-4B7E-9173-33A561ED8E1A}" type="slidenum">
              <a:rPr lang="es-ES"/>
              <a:pPr>
                <a:defRPr/>
              </a:pPr>
              <a:t>‹#›</a:t>
            </a:fld>
            <a:endParaRPr lang="es-ES"/>
          </a:p>
        </p:txBody>
      </p:sp>
    </p:spTree>
    <p:extLst>
      <p:ext uri="{BB962C8B-B14F-4D97-AF65-F5344CB8AC3E}">
        <p14:creationId xmlns:p14="http://schemas.microsoft.com/office/powerpoint/2010/main" val="4177349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DA78F31-2FF2-407D-A193-8CDEF383B8C4}" type="slidenum">
              <a:rPr lang="es-ES"/>
              <a:pPr>
                <a:defRPr/>
              </a:pPr>
              <a:t>‹#›</a:t>
            </a:fld>
            <a:endParaRPr lang="es-ES"/>
          </a:p>
        </p:txBody>
      </p:sp>
    </p:spTree>
    <p:extLst>
      <p:ext uri="{BB962C8B-B14F-4D97-AF65-F5344CB8AC3E}">
        <p14:creationId xmlns:p14="http://schemas.microsoft.com/office/powerpoint/2010/main" val="42442218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C5F10DC-7D63-4A75-A94D-2302E09B605F}" type="slidenum">
              <a:rPr lang="es-ES"/>
              <a:pPr>
                <a:defRPr/>
              </a:pPr>
              <a:t>‹#›</a:t>
            </a:fld>
            <a:endParaRPr lang="es-ES"/>
          </a:p>
        </p:txBody>
      </p:sp>
    </p:spTree>
    <p:extLst>
      <p:ext uri="{BB962C8B-B14F-4D97-AF65-F5344CB8AC3E}">
        <p14:creationId xmlns:p14="http://schemas.microsoft.com/office/powerpoint/2010/main" val="25899597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D87D7EF-4DE0-4D5C-B63F-FBDFF8EC61C3}" type="slidenum">
              <a:rPr lang="es-ES"/>
              <a:pPr>
                <a:defRPr/>
              </a:pPr>
              <a:t>‹#›</a:t>
            </a:fld>
            <a:endParaRPr lang="es-ES"/>
          </a:p>
        </p:txBody>
      </p:sp>
    </p:spTree>
    <p:extLst>
      <p:ext uri="{BB962C8B-B14F-4D97-AF65-F5344CB8AC3E}">
        <p14:creationId xmlns:p14="http://schemas.microsoft.com/office/powerpoint/2010/main" val="24843907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5E9B26F-BDAF-41DC-AC13-16F3BF0DCF79}" type="slidenum">
              <a:rPr lang="es-ES"/>
              <a:pPr>
                <a:defRPr/>
              </a:pPr>
              <a:t>‹#›</a:t>
            </a:fld>
            <a:endParaRPr lang="es-ES"/>
          </a:p>
        </p:txBody>
      </p:sp>
    </p:spTree>
    <p:extLst>
      <p:ext uri="{BB962C8B-B14F-4D97-AF65-F5344CB8AC3E}">
        <p14:creationId xmlns:p14="http://schemas.microsoft.com/office/powerpoint/2010/main" val="33420462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0D354FB-C648-4BEA-B7FC-5705B5BDDF3A}" type="slidenum">
              <a:rPr lang="es-ES"/>
              <a:pPr>
                <a:defRPr/>
              </a:pPr>
              <a:t>‹#›</a:t>
            </a:fld>
            <a:endParaRPr lang="es-ES"/>
          </a:p>
        </p:txBody>
      </p:sp>
    </p:spTree>
    <p:extLst>
      <p:ext uri="{BB962C8B-B14F-4D97-AF65-F5344CB8AC3E}">
        <p14:creationId xmlns:p14="http://schemas.microsoft.com/office/powerpoint/2010/main" val="2213461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26B57E38-C158-48F3-A7F0-A92E9713CE01}" type="slidenum">
              <a:rPr lang="es-ES"/>
              <a:pPr>
                <a:defRPr/>
              </a:pPr>
              <a:t>‹#›</a:t>
            </a:fld>
            <a:endParaRPr lang="es-ES"/>
          </a:p>
        </p:txBody>
      </p:sp>
    </p:spTree>
    <p:extLst>
      <p:ext uri="{BB962C8B-B14F-4D97-AF65-F5344CB8AC3E}">
        <p14:creationId xmlns:p14="http://schemas.microsoft.com/office/powerpoint/2010/main" val="38942905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5998FAC6-D55A-4CBB-8DA2-1F60CCEFD86A}" type="slidenum">
              <a:rPr lang="es-ES"/>
              <a:pPr>
                <a:defRPr/>
              </a:pPr>
              <a:t>‹#›</a:t>
            </a:fld>
            <a:endParaRPr lang="es-ES"/>
          </a:p>
        </p:txBody>
      </p:sp>
    </p:spTree>
    <p:extLst>
      <p:ext uri="{BB962C8B-B14F-4D97-AF65-F5344CB8AC3E}">
        <p14:creationId xmlns:p14="http://schemas.microsoft.com/office/powerpoint/2010/main" val="30596779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9CC7F084-5F38-452B-B8B1-CCAB905985AC}" type="slidenum">
              <a:rPr lang="es-ES"/>
              <a:pPr>
                <a:defRPr/>
              </a:pPr>
              <a:t>‹#›</a:t>
            </a:fld>
            <a:endParaRPr lang="es-ES"/>
          </a:p>
        </p:txBody>
      </p:sp>
    </p:spTree>
    <p:extLst>
      <p:ext uri="{BB962C8B-B14F-4D97-AF65-F5344CB8AC3E}">
        <p14:creationId xmlns:p14="http://schemas.microsoft.com/office/powerpoint/2010/main" val="25901755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7FD419F-9EC4-4DA6-A3BA-2B3E7E381E6A}" type="slidenum">
              <a:rPr lang="es-ES"/>
              <a:pPr>
                <a:defRPr/>
              </a:pPr>
              <a:t>‹#›</a:t>
            </a:fld>
            <a:endParaRPr lang="es-ES"/>
          </a:p>
        </p:txBody>
      </p:sp>
    </p:spTree>
    <p:extLst>
      <p:ext uri="{BB962C8B-B14F-4D97-AF65-F5344CB8AC3E}">
        <p14:creationId xmlns:p14="http://schemas.microsoft.com/office/powerpoint/2010/main" val="26956907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ECE71C5-BE6A-45B8-BC82-8D9A5FD5876A}" type="slidenum">
              <a:rPr lang="es-ES"/>
              <a:pPr>
                <a:defRPr/>
              </a:pPr>
              <a:t>‹#›</a:t>
            </a:fld>
            <a:endParaRPr lang="es-ES"/>
          </a:p>
        </p:txBody>
      </p:sp>
    </p:spTree>
    <p:extLst>
      <p:ext uri="{BB962C8B-B14F-4D97-AF65-F5344CB8AC3E}">
        <p14:creationId xmlns:p14="http://schemas.microsoft.com/office/powerpoint/2010/main" val="14474898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28F28F3-53EA-4694-ABE9-AF6DAC4728F9}"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C:\Users\khalili\Desktop\عکس نقاشی\358428_H2oxnfX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26" name="Rectangle 2"/>
          <p:cNvSpPr>
            <a:spLocks noGrp="1" noChangeArrowheads="1"/>
          </p:cNvSpPr>
          <p:nvPr>
            <p:ph type="title"/>
          </p:nvPr>
        </p:nvSpPr>
        <p:spPr>
          <a:xfrm>
            <a:off x="228600" y="-533400"/>
            <a:ext cx="8534400" cy="758825"/>
          </a:xfrm>
        </p:spPr>
        <p:txBody>
          <a:bodyPr>
            <a:normAutofit fontScale="90000"/>
          </a:bodyPr>
          <a:lstStyle/>
          <a:p>
            <a:pPr eaLnBrk="1" fontAlgn="auto" hangingPunct="1">
              <a:spcAft>
                <a:spcPts val="0"/>
              </a:spcAft>
              <a:defRPr/>
            </a:pPr>
            <a:r>
              <a:rPr lang="fa-IR" sz="3600" smtClean="0"/>
              <a:t>ژ</a:t>
            </a:r>
            <a:br>
              <a:rPr lang="fa-IR" sz="3600" smtClean="0"/>
            </a:br>
            <a:r>
              <a:rPr lang="fa-IR" sz="3600" smtClean="0"/>
              <a:t/>
            </a:r>
            <a:br>
              <a:rPr lang="fa-IR" sz="3600" smtClean="0"/>
            </a:br>
            <a:r>
              <a:rPr lang="fa-IR" sz="3600" smtClean="0"/>
              <a:t/>
            </a:r>
            <a:br>
              <a:rPr lang="fa-IR" sz="3600" smtClean="0"/>
            </a:br>
            <a:endParaRPr lang="en-US" sz="3600" smtClean="0"/>
          </a:p>
        </p:txBody>
      </p:sp>
      <p:sp>
        <p:nvSpPr>
          <p:cNvPr id="41987" name="Rectangle 3"/>
          <p:cNvSpPr>
            <a:spLocks noGrp="1" noChangeArrowheads="1"/>
          </p:cNvSpPr>
          <p:nvPr>
            <p:ph idx="1"/>
          </p:nvPr>
        </p:nvSpPr>
        <p:spPr>
          <a:xfrm>
            <a:off x="609600" y="2819400"/>
            <a:ext cx="7386638" cy="1676400"/>
          </a:xfrm>
        </p:spPr>
        <p:txBody>
          <a:bodyPr/>
          <a:lstStyle/>
          <a:p>
            <a:pPr marL="0" indent="0" algn="ctr" rtl="1" eaLnBrk="1" hangingPunct="1">
              <a:buFont typeface="Wingdings 2" pitchFamily="18" charset="2"/>
              <a:buNone/>
              <a:defRPr/>
            </a:pPr>
            <a:r>
              <a:rPr lang="fa-IR"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B Titr" pitchFamily="2" charset="-78"/>
              </a:rPr>
              <a:t>نقش رنگ ها در نقاشی کودکان</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304800" y="476672"/>
            <a:ext cx="8534400" cy="510753"/>
          </a:xfrm>
        </p:spPr>
        <p:txBody>
          <a:bodyPr>
            <a:normAutofit fontScale="90000"/>
          </a:bodyPr>
          <a:lstStyle/>
          <a:p>
            <a:pPr eaLnBrk="1" fontAlgn="auto" hangingPunct="1">
              <a:spcAft>
                <a:spcPts val="0"/>
              </a:spcAft>
              <a:defRPr/>
            </a:pPr>
            <a:r>
              <a:rPr lang="fa-IR" sz="4800" dirty="0" smtClean="0">
                <a:solidFill>
                  <a:srgbClr val="CC3300"/>
                </a:solidFill>
                <a:cs typeface="B Titr" pitchFamily="2" charset="-78"/>
              </a:rPr>
              <a:t>رنگ های تیره</a:t>
            </a:r>
            <a:endParaRPr lang="en-US" sz="4800" dirty="0" smtClean="0">
              <a:solidFill>
                <a:srgbClr val="CC3300"/>
              </a:solidFill>
              <a:cs typeface="B Titr" pitchFamily="2" charset="-78"/>
            </a:endParaRPr>
          </a:p>
        </p:txBody>
      </p:sp>
      <p:sp>
        <p:nvSpPr>
          <p:cNvPr id="50179" name="Content Placeholder 2"/>
          <p:cNvSpPr>
            <a:spLocks noGrp="1"/>
          </p:cNvSpPr>
          <p:nvPr>
            <p:ph idx="1"/>
          </p:nvPr>
        </p:nvSpPr>
        <p:spPr>
          <a:xfrm>
            <a:off x="1259632" y="1295400"/>
            <a:ext cx="7427168" cy="5029200"/>
          </a:xfrm>
        </p:spPr>
        <p:txBody>
          <a:bodyPr>
            <a:normAutofit/>
          </a:bodyPr>
          <a:lstStyle/>
          <a:p>
            <a:pPr marL="274320" indent="-274320" algn="justLow" rtl="1" eaLnBrk="1" fontAlgn="auto" hangingPunct="1">
              <a:spcAft>
                <a:spcPts val="0"/>
              </a:spcAft>
              <a:buClr>
                <a:schemeClr val="accent3"/>
              </a:buClr>
              <a:buFont typeface="Wingdings" pitchFamily="2" charset="2"/>
              <a:buChar char="v"/>
              <a:defRPr/>
            </a:pPr>
            <a:r>
              <a:rPr lang="fa-IR" dirty="0" smtClean="0">
                <a:cs typeface="B Titr" pitchFamily="2" charset="-78"/>
              </a:rPr>
              <a:t>استفاده از این رنگ ها نشان از آرامش ناکافی در خانه، گله مندی از مشاجرات پدر و مادر و بد اخلاقی والدین است.</a:t>
            </a:r>
          </a:p>
          <a:p>
            <a:pPr marL="0" indent="0" algn="justLow" rtl="1" eaLnBrk="1" fontAlgn="auto" hangingPunct="1">
              <a:spcAft>
                <a:spcPts val="0"/>
              </a:spcAft>
              <a:buClr>
                <a:schemeClr val="accent3"/>
              </a:buClr>
              <a:buFont typeface="Wingdings 2" pitchFamily="18" charset="2"/>
              <a:buNone/>
              <a:defRPr/>
            </a:pPr>
            <a:endParaRPr lang="fa-IR" dirty="0" smtClean="0">
              <a:cs typeface="B Titr" pitchFamily="2" charset="-78"/>
            </a:endParaRPr>
          </a:p>
          <a:p>
            <a:pPr marL="274320" indent="-274320" algn="justLow" rtl="1" eaLnBrk="1" fontAlgn="auto" hangingPunct="1">
              <a:spcAft>
                <a:spcPts val="0"/>
              </a:spcAft>
              <a:buClr>
                <a:schemeClr val="accent3"/>
              </a:buClr>
              <a:buFont typeface="Wingdings" pitchFamily="2" charset="2"/>
              <a:buChar char="v"/>
              <a:defRPr/>
            </a:pPr>
            <a:r>
              <a:rPr lang="fa-IR" dirty="0" smtClean="0">
                <a:cs typeface="B Titr" pitchFamily="2" charset="-78"/>
              </a:rPr>
              <a:t>کودک در مورد چیزهایی که مورد علاقه او نیست از رنگ های تیره استفاده می کند و به صورتی رنگ آمیزی می کند که تصویر در زیر رنگ از بین برود.</a:t>
            </a:r>
            <a:endParaRPr lang="en-US" dirty="0" smtClean="0">
              <a:cs typeface="B Titr" pitchFamily="2" charset="-78"/>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75300"/>
            <a:ext cx="195738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 calcmode="lin" valueType="num">
                                      <p:cBhvr additive="base">
                                        <p:cTn id="7" dur="500" fill="hold"/>
                                        <p:tgtEl>
                                          <p:spTgt spid="501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anim calcmode="lin" valueType="num">
                                      <p:cBhvr additive="base">
                                        <p:cTn id="13" dur="500" fill="hold"/>
                                        <p:tgtEl>
                                          <p:spTgt spid="5017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017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457200"/>
            <a:ext cx="8229600" cy="1066800"/>
          </a:xfrm>
        </p:spPr>
        <p:txBody>
          <a:bodyPr/>
          <a:lstStyle/>
          <a:p>
            <a:pPr eaLnBrk="1" hangingPunct="1"/>
            <a:r>
              <a:rPr lang="fa-IR" dirty="0" smtClean="0">
                <a:solidFill>
                  <a:srgbClr val="FF0000"/>
                </a:solidFill>
                <a:cs typeface="B Titr" pitchFamily="2" charset="-78"/>
              </a:rPr>
              <a:t>همگرایی رنگ ها</a:t>
            </a:r>
            <a:endParaRPr lang="en-US" dirty="0" smtClean="0">
              <a:solidFill>
                <a:srgbClr val="FF0000"/>
              </a:solidFill>
              <a:cs typeface="B Titr" pitchFamily="2" charset="-78"/>
            </a:endParaRPr>
          </a:p>
        </p:txBody>
      </p:sp>
      <p:sp>
        <p:nvSpPr>
          <p:cNvPr id="66563" name="Content Placeholder 2"/>
          <p:cNvSpPr>
            <a:spLocks noGrp="1"/>
          </p:cNvSpPr>
          <p:nvPr>
            <p:ph idx="1"/>
          </p:nvPr>
        </p:nvSpPr>
        <p:spPr>
          <a:xfrm>
            <a:off x="755576" y="1600200"/>
            <a:ext cx="7931224" cy="4525963"/>
          </a:xfrm>
        </p:spPr>
        <p:txBody>
          <a:bodyPr/>
          <a:lstStyle/>
          <a:p>
            <a:pPr algn="r" rtl="1" eaLnBrk="1" hangingPunct="1"/>
            <a:r>
              <a:rPr lang="fa-IR" dirty="0" smtClean="0">
                <a:cs typeface="B Titr" pitchFamily="2" charset="-78"/>
              </a:rPr>
              <a:t>گاهی همراه آمدن دو رنگ در نقاشی دارای معنا است.</a:t>
            </a:r>
          </a:p>
          <a:p>
            <a:pPr algn="r" rtl="1" eaLnBrk="1" hangingPunct="1">
              <a:buFont typeface="Wingdings" pitchFamily="2" charset="2"/>
              <a:buChar char="Ø"/>
            </a:pPr>
            <a:r>
              <a:rPr lang="fa-IR" dirty="0" smtClean="0">
                <a:cs typeface="B Titr" pitchFamily="2" charset="-78"/>
              </a:rPr>
              <a:t>استفاده افراطی از رنگ </a:t>
            </a:r>
            <a:r>
              <a:rPr lang="fa-IR" dirty="0" smtClean="0">
                <a:solidFill>
                  <a:srgbClr val="FF0000"/>
                </a:solidFill>
                <a:cs typeface="B Titr" pitchFamily="2" charset="-78"/>
              </a:rPr>
              <a:t>قرمز</a:t>
            </a:r>
            <a:r>
              <a:rPr lang="fa-IR" dirty="0" smtClean="0">
                <a:cs typeface="B Titr" pitchFamily="2" charset="-78"/>
              </a:rPr>
              <a:t> و </a:t>
            </a:r>
            <a:r>
              <a:rPr lang="fa-IR" dirty="0" smtClean="0">
                <a:solidFill>
                  <a:srgbClr val="FFFF00"/>
                </a:solidFill>
                <a:cs typeface="B Titr" pitchFamily="2" charset="-78"/>
              </a:rPr>
              <a:t>زرد</a:t>
            </a:r>
            <a:r>
              <a:rPr lang="fa-IR" dirty="0" smtClean="0">
                <a:cs typeface="B Titr" pitchFamily="2" charset="-78"/>
              </a:rPr>
              <a:t> با هم در نقاشی گویای </a:t>
            </a:r>
            <a:r>
              <a:rPr lang="fa-IR" u="sng" dirty="0" smtClean="0">
                <a:cs typeface="B Titr" pitchFamily="2" charset="-78"/>
              </a:rPr>
              <a:t>اجتماع خواهی </a:t>
            </a:r>
            <a:r>
              <a:rPr lang="fa-IR" dirty="0" smtClean="0">
                <a:cs typeface="B Titr" pitchFamily="2" charset="-78"/>
              </a:rPr>
              <a:t>است.</a:t>
            </a:r>
          </a:p>
          <a:p>
            <a:pPr algn="r" rtl="1" eaLnBrk="1" hangingPunct="1">
              <a:buFont typeface="Wingdings" pitchFamily="2" charset="2"/>
              <a:buChar char="Ø"/>
            </a:pPr>
            <a:r>
              <a:rPr lang="fa-IR" dirty="0" smtClean="0">
                <a:cs typeface="B Titr" pitchFamily="2" charset="-78"/>
              </a:rPr>
              <a:t>استفاده افراطی از رنگ </a:t>
            </a:r>
            <a:r>
              <a:rPr lang="fa-IR" dirty="0" smtClean="0">
                <a:solidFill>
                  <a:srgbClr val="FF0000"/>
                </a:solidFill>
                <a:cs typeface="B Titr" pitchFamily="2" charset="-78"/>
              </a:rPr>
              <a:t>قرمز</a:t>
            </a:r>
            <a:r>
              <a:rPr lang="fa-IR" dirty="0" smtClean="0">
                <a:cs typeface="B Titr" pitchFamily="2" charset="-78"/>
              </a:rPr>
              <a:t> و سیاه به طور همزمان  گویای </a:t>
            </a:r>
            <a:r>
              <a:rPr lang="fa-IR" u="sng" dirty="0" smtClean="0">
                <a:cs typeface="B Titr" pitchFamily="2" charset="-78"/>
              </a:rPr>
              <a:t>خشم و اضطراب </a:t>
            </a:r>
            <a:r>
              <a:rPr lang="fa-IR" dirty="0" smtClean="0">
                <a:cs typeface="B Titr" pitchFamily="2" charset="-78"/>
              </a:rPr>
              <a:t>است.</a:t>
            </a:r>
          </a:p>
          <a:p>
            <a:pPr algn="r" rtl="1" eaLnBrk="1" hangingPunct="1">
              <a:buFont typeface="Wingdings" pitchFamily="2" charset="2"/>
              <a:buChar char="Ø"/>
            </a:pPr>
            <a:r>
              <a:rPr lang="fa-IR" dirty="0" smtClean="0">
                <a:cs typeface="B Titr" pitchFamily="2" charset="-78"/>
              </a:rPr>
              <a:t>استفاده افراطی از رنگ </a:t>
            </a:r>
            <a:r>
              <a:rPr lang="fa-IR" dirty="0" smtClean="0">
                <a:solidFill>
                  <a:srgbClr val="FF0000"/>
                </a:solidFill>
                <a:cs typeface="B Titr" pitchFamily="2" charset="-78"/>
              </a:rPr>
              <a:t>قرمز</a:t>
            </a:r>
            <a:r>
              <a:rPr lang="fa-IR" dirty="0" smtClean="0">
                <a:cs typeface="B Titr" pitchFamily="2" charset="-78"/>
              </a:rPr>
              <a:t> و</a:t>
            </a:r>
            <a:r>
              <a:rPr lang="fa-IR" dirty="0" smtClean="0">
                <a:solidFill>
                  <a:srgbClr val="92D050"/>
                </a:solidFill>
                <a:cs typeface="B Titr" pitchFamily="2" charset="-78"/>
              </a:rPr>
              <a:t> سبز </a:t>
            </a:r>
            <a:r>
              <a:rPr lang="fa-IR" dirty="0" smtClean="0">
                <a:cs typeface="B Titr" pitchFamily="2" charset="-78"/>
              </a:rPr>
              <a:t>به طور افراطی گویای </a:t>
            </a:r>
            <a:r>
              <a:rPr lang="fa-IR" u="sng" dirty="0" smtClean="0">
                <a:cs typeface="B Titr" pitchFamily="2" charset="-78"/>
              </a:rPr>
              <a:t>دوسوگرایی و خشونت </a:t>
            </a:r>
            <a:r>
              <a:rPr lang="fa-IR" dirty="0" smtClean="0">
                <a:cs typeface="B Titr" pitchFamily="2" charset="-78"/>
              </a:rPr>
              <a:t>است.</a:t>
            </a:r>
            <a:endParaRPr lang="en-US" dirty="0" smtClean="0">
              <a:cs typeface="B Titr" pitchFamily="2" charset="-78"/>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7141" y="-99392"/>
            <a:ext cx="195738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additive="base">
                                        <p:cTn id="7" dur="500" fill="hold"/>
                                        <p:tgtEl>
                                          <p:spTgt spid="665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65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additive="base">
                                        <p:cTn id="13" dur="500" fill="hold"/>
                                        <p:tgtEl>
                                          <p:spTgt spid="665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65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6563">
                                            <p:txEl>
                                              <p:pRg st="2" end="2"/>
                                            </p:txEl>
                                          </p:spTgt>
                                        </p:tgtEl>
                                        <p:attrNameLst>
                                          <p:attrName>style.visibility</p:attrName>
                                        </p:attrNameLst>
                                      </p:cBhvr>
                                      <p:to>
                                        <p:strVal val="visible"/>
                                      </p:to>
                                    </p:set>
                                    <p:anim calcmode="lin" valueType="num">
                                      <p:cBhvr additive="base">
                                        <p:cTn id="19" dur="500" fill="hold"/>
                                        <p:tgtEl>
                                          <p:spTgt spid="665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65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6563">
                                            <p:txEl>
                                              <p:pRg st="3" end="3"/>
                                            </p:txEl>
                                          </p:spTgt>
                                        </p:tgtEl>
                                        <p:attrNameLst>
                                          <p:attrName>style.visibility</p:attrName>
                                        </p:attrNameLst>
                                      </p:cBhvr>
                                      <p:to>
                                        <p:strVal val="visible"/>
                                      </p:to>
                                    </p:set>
                                    <p:anim calcmode="lin" valueType="num">
                                      <p:cBhvr additive="base">
                                        <p:cTn id="25" dur="500" fill="hold"/>
                                        <p:tgtEl>
                                          <p:spTgt spid="665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65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457200" y="381000"/>
            <a:ext cx="8229600" cy="914400"/>
          </a:xfrm>
        </p:spPr>
        <p:txBody>
          <a:bodyPr/>
          <a:lstStyle/>
          <a:p>
            <a:pPr eaLnBrk="1" hangingPunct="1"/>
            <a:r>
              <a:rPr lang="fa-IR" sz="4800" smtClean="0">
                <a:solidFill>
                  <a:srgbClr val="FF0000"/>
                </a:solidFill>
                <a:cs typeface="B Titr" pitchFamily="2" charset="-78"/>
              </a:rPr>
              <a:t>نکات قابل توجه</a:t>
            </a:r>
            <a:endParaRPr lang="en-US" sz="4800" smtClean="0">
              <a:solidFill>
                <a:srgbClr val="FF0000"/>
              </a:solidFill>
              <a:cs typeface="B Titr" pitchFamily="2" charset="-78"/>
            </a:endParaRPr>
          </a:p>
        </p:txBody>
      </p:sp>
      <p:sp>
        <p:nvSpPr>
          <p:cNvPr id="67587" name="Content Placeholder 2"/>
          <p:cNvSpPr>
            <a:spLocks noGrp="1"/>
          </p:cNvSpPr>
          <p:nvPr>
            <p:ph idx="1"/>
          </p:nvPr>
        </p:nvSpPr>
        <p:spPr>
          <a:xfrm>
            <a:off x="827584" y="1600200"/>
            <a:ext cx="7859216" cy="4525963"/>
          </a:xfrm>
        </p:spPr>
        <p:txBody>
          <a:bodyPr/>
          <a:lstStyle/>
          <a:p>
            <a:pPr algn="r" rtl="1" eaLnBrk="1" hangingPunct="1"/>
            <a:r>
              <a:rPr lang="fa-IR" dirty="0" smtClean="0">
                <a:solidFill>
                  <a:srgbClr val="FF0000"/>
                </a:solidFill>
                <a:cs typeface="B Titr" pitchFamily="2" charset="-78"/>
              </a:rPr>
              <a:t>فقدان رنگ در نقاشی: </a:t>
            </a:r>
            <a:r>
              <a:rPr lang="fa-IR" dirty="0" smtClean="0">
                <a:cs typeface="B Titr" pitchFamily="2" charset="-78"/>
              </a:rPr>
              <a:t>مبین خلأ عاطفی یا ناتوانی در برون ریزی عواطف است.</a:t>
            </a:r>
          </a:p>
          <a:p>
            <a:pPr algn="r" rtl="1" eaLnBrk="1" hangingPunct="1"/>
            <a:r>
              <a:rPr lang="fa-IR" dirty="0" smtClean="0">
                <a:solidFill>
                  <a:srgbClr val="FF0000"/>
                </a:solidFill>
                <a:cs typeface="B Titr" pitchFamily="2" charset="-78"/>
              </a:rPr>
              <a:t>سفید بودن بخش عمده صفحه: </a:t>
            </a:r>
            <a:r>
              <a:rPr lang="fa-IR" dirty="0" smtClean="0">
                <a:cs typeface="B Titr" pitchFamily="2" charset="-78"/>
              </a:rPr>
              <a:t>بیانگر رمزی ممنوعات و قلمرو سکوت گذاشته شده است.</a:t>
            </a:r>
          </a:p>
          <a:p>
            <a:pPr algn="r" rtl="1" eaLnBrk="1" hangingPunct="1"/>
            <a:r>
              <a:rPr lang="fa-IR" dirty="0" smtClean="0">
                <a:solidFill>
                  <a:srgbClr val="FF0000"/>
                </a:solidFill>
                <a:cs typeface="B Titr" pitchFamily="2" charset="-78"/>
              </a:rPr>
              <a:t>پر کردن تمام نقاشی از رنگ: </a:t>
            </a:r>
            <a:r>
              <a:rPr lang="fa-IR" dirty="0" smtClean="0">
                <a:cs typeface="B Titr" pitchFamily="2" charset="-78"/>
              </a:rPr>
              <a:t>فرد به طور کامل تابع عوامل محیط و دارای واکنش های بلافاصله و لحظه ای است.</a:t>
            </a:r>
          </a:p>
          <a:p>
            <a:pPr algn="r" rtl="1" eaLnBrk="1" hangingPunct="1">
              <a:buFont typeface="Wingdings" pitchFamily="2" charset="2"/>
              <a:buChar char="Ø"/>
            </a:pPr>
            <a:r>
              <a:rPr lang="fa-IR" dirty="0" smtClean="0">
                <a:cs typeface="B Titr" pitchFamily="2" charset="-78"/>
              </a:rPr>
              <a:t>افراط در این شیوه نشان از اضطراب است.</a:t>
            </a:r>
            <a:endParaRPr lang="en-US" dirty="0" smtClean="0">
              <a:cs typeface="B Titr" pitchFamily="2" charset="-78"/>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99392"/>
            <a:ext cx="195738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 calcmode="lin" valueType="num">
                                      <p:cBhvr additive="base">
                                        <p:cTn id="7" dur="500" fill="hold"/>
                                        <p:tgtEl>
                                          <p:spTgt spid="675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75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7587">
                                            <p:txEl>
                                              <p:pRg st="1" end="1"/>
                                            </p:txEl>
                                          </p:spTgt>
                                        </p:tgtEl>
                                        <p:attrNameLst>
                                          <p:attrName>style.visibility</p:attrName>
                                        </p:attrNameLst>
                                      </p:cBhvr>
                                      <p:to>
                                        <p:strVal val="visible"/>
                                      </p:to>
                                    </p:set>
                                    <p:anim calcmode="lin" valueType="num">
                                      <p:cBhvr additive="base">
                                        <p:cTn id="13" dur="500" fill="hold"/>
                                        <p:tgtEl>
                                          <p:spTgt spid="675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75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7587">
                                            <p:txEl>
                                              <p:pRg st="2" end="2"/>
                                            </p:txEl>
                                          </p:spTgt>
                                        </p:tgtEl>
                                        <p:attrNameLst>
                                          <p:attrName>style.visibility</p:attrName>
                                        </p:attrNameLst>
                                      </p:cBhvr>
                                      <p:to>
                                        <p:strVal val="visible"/>
                                      </p:to>
                                    </p:set>
                                    <p:anim calcmode="lin" valueType="num">
                                      <p:cBhvr additive="base">
                                        <p:cTn id="19" dur="500" fill="hold"/>
                                        <p:tgtEl>
                                          <p:spTgt spid="6758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75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7587">
                                            <p:txEl>
                                              <p:pRg st="3" end="3"/>
                                            </p:txEl>
                                          </p:spTgt>
                                        </p:tgtEl>
                                        <p:attrNameLst>
                                          <p:attrName>style.visibility</p:attrName>
                                        </p:attrNameLst>
                                      </p:cBhvr>
                                      <p:to>
                                        <p:strVal val="visible"/>
                                      </p:to>
                                    </p:set>
                                    <p:anim calcmode="lin" valueType="num">
                                      <p:cBhvr additive="base">
                                        <p:cTn id="25" dur="500" fill="hold"/>
                                        <p:tgtEl>
                                          <p:spTgt spid="6758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758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704850"/>
            <a:ext cx="8229600" cy="819150"/>
          </a:xfrm>
        </p:spPr>
        <p:txBody>
          <a:bodyPr/>
          <a:lstStyle/>
          <a:p>
            <a:pPr rtl="1" eaLnBrk="1" hangingPunct="1">
              <a:defRPr/>
            </a:pPr>
            <a:r>
              <a:rPr lang="fa-IR" sz="4800" dirty="0" smtClean="0">
                <a:solidFill>
                  <a:schemeClr val="accent3"/>
                </a:solidFill>
                <a:cs typeface="B Titr" pitchFamily="2" charset="-78"/>
              </a:rPr>
              <a:t> </a:t>
            </a:r>
            <a:endParaRPr lang="en-US" sz="4800" dirty="0" smtClean="0">
              <a:solidFill>
                <a:schemeClr val="accent3"/>
              </a:solidFill>
              <a:cs typeface="B Titr" pitchFamily="2" charset="-78"/>
            </a:endParaRPr>
          </a:p>
        </p:txBody>
      </p:sp>
      <p:sp>
        <p:nvSpPr>
          <p:cNvPr id="37891" name="Rectangle 3"/>
          <p:cNvSpPr>
            <a:spLocks noGrp="1" noChangeArrowheads="1"/>
          </p:cNvSpPr>
          <p:nvPr>
            <p:ph idx="1"/>
          </p:nvPr>
        </p:nvSpPr>
        <p:spPr>
          <a:xfrm>
            <a:off x="1043608" y="1600200"/>
            <a:ext cx="7719392" cy="4724400"/>
          </a:xfrm>
        </p:spPr>
        <p:txBody>
          <a:bodyPr/>
          <a:lstStyle/>
          <a:p>
            <a:pPr algn="r" rtl="1" eaLnBrk="1" hangingPunct="1">
              <a:defRPr/>
            </a:pPr>
            <a:r>
              <a:rPr lang="fa-IR" sz="2800" dirty="0" smtClean="0">
                <a:cs typeface="B Titr" pitchFamily="2" charset="-78"/>
              </a:rPr>
              <a:t>آیا کودک از </a:t>
            </a:r>
            <a:r>
              <a:rPr lang="fa-IR" sz="2800" dirty="0">
                <a:cs typeface="B Titr" pitchFamily="2" charset="-78"/>
              </a:rPr>
              <a:t>رنگ ها</a:t>
            </a:r>
            <a:r>
              <a:rPr lang="fa-IR" sz="2800" dirty="0" smtClean="0">
                <a:cs typeface="B Titr" pitchFamily="2" charset="-78"/>
              </a:rPr>
              <a:t>( از نظر تعداد) به شکل </a:t>
            </a:r>
            <a:r>
              <a:rPr lang="fa-IR" sz="2800" dirty="0" smtClean="0">
                <a:solidFill>
                  <a:srgbClr val="FF0000"/>
                </a:solidFill>
                <a:cs typeface="B Titr" pitchFamily="2" charset="-78"/>
              </a:rPr>
              <a:t>افراطی </a:t>
            </a:r>
            <a:r>
              <a:rPr lang="fa-IR" sz="2800" dirty="0" smtClean="0">
                <a:cs typeface="B Titr" pitchFamily="2" charset="-78"/>
              </a:rPr>
              <a:t>استفاده می کند؟</a:t>
            </a:r>
          </a:p>
          <a:p>
            <a:pPr marL="0" indent="0" algn="r" rtl="1" eaLnBrk="1" hangingPunct="1">
              <a:buFont typeface="Wingdings 2" pitchFamily="18" charset="2"/>
              <a:buNone/>
              <a:defRPr/>
            </a:pPr>
            <a:endParaRPr lang="fa-IR" sz="2800" dirty="0" smtClean="0">
              <a:cs typeface="B Titr" pitchFamily="2" charset="-78"/>
            </a:endParaRPr>
          </a:p>
          <a:p>
            <a:pPr algn="r" rtl="1" eaLnBrk="1" hangingPunct="1">
              <a:defRPr/>
            </a:pPr>
            <a:r>
              <a:rPr lang="fa-IR" sz="2800" dirty="0" smtClean="0">
                <a:cs typeface="B Titr" pitchFamily="2" charset="-78"/>
              </a:rPr>
              <a:t>آیا در استفاده از رنگ ها </a:t>
            </a:r>
            <a:r>
              <a:rPr lang="fa-IR" sz="2800" dirty="0" smtClean="0">
                <a:solidFill>
                  <a:srgbClr val="FF0000"/>
                </a:solidFill>
                <a:cs typeface="B Titr" pitchFamily="2" charset="-78"/>
              </a:rPr>
              <a:t>امساک(صرفه جویی) </a:t>
            </a:r>
            <a:r>
              <a:rPr lang="fa-IR" sz="2800" dirty="0" smtClean="0">
                <a:cs typeface="B Titr" pitchFamily="2" charset="-78"/>
              </a:rPr>
              <a:t>می کند؟</a:t>
            </a:r>
          </a:p>
          <a:p>
            <a:pPr marL="0" indent="0" algn="r" rtl="1" eaLnBrk="1" hangingPunct="1">
              <a:buFont typeface="Wingdings 2" pitchFamily="18" charset="2"/>
              <a:buNone/>
              <a:defRPr/>
            </a:pPr>
            <a:endParaRPr lang="fa-IR" sz="2800" dirty="0" smtClean="0">
              <a:cs typeface="B Titr" pitchFamily="2" charset="-78"/>
            </a:endParaRPr>
          </a:p>
          <a:p>
            <a:pPr algn="r" rtl="1" eaLnBrk="1" hangingPunct="1">
              <a:defRPr/>
            </a:pPr>
            <a:r>
              <a:rPr lang="fa-IR" sz="2800" dirty="0" smtClean="0">
                <a:cs typeface="B Titr" pitchFamily="2" charset="-78"/>
              </a:rPr>
              <a:t>آیا از رنگ خاصی اصلاً استفاده نمی کند؟</a:t>
            </a:r>
            <a:endParaRPr lang="en-US" sz="2800" dirty="0" smtClean="0">
              <a:cs typeface="B Titr" pitchFamily="2" charset="-78"/>
            </a:endParaRPr>
          </a:p>
          <a:p>
            <a:pPr marL="0" indent="0" algn="r" rtl="1" eaLnBrk="1" hangingPunct="1">
              <a:buFont typeface="Wingdings 2" pitchFamily="18" charset="2"/>
              <a:buNone/>
              <a:defRPr/>
            </a:pPr>
            <a:endParaRPr lang="en-US" dirty="0" smtClean="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891">
                                            <p:txEl>
                                              <p:pRg st="2" end="2"/>
                                            </p:txEl>
                                          </p:spTgt>
                                        </p:tgtEl>
                                        <p:attrNameLst>
                                          <p:attrName>style.visibility</p:attrName>
                                        </p:attrNameLst>
                                      </p:cBhvr>
                                      <p:to>
                                        <p:strVal val="visible"/>
                                      </p:to>
                                    </p:set>
                                    <p:anim calcmode="lin" valueType="num">
                                      <p:cBhvr additive="base">
                                        <p:cTn id="13" dur="5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891">
                                            <p:txEl>
                                              <p:pRg st="4" end="4"/>
                                            </p:txEl>
                                          </p:spTgt>
                                        </p:tgtEl>
                                        <p:attrNameLst>
                                          <p:attrName>style.visibility</p:attrName>
                                        </p:attrNameLst>
                                      </p:cBhvr>
                                      <p:to>
                                        <p:strVal val="visible"/>
                                      </p:to>
                                    </p:set>
                                    <p:anim calcmode="lin" valueType="num">
                                      <p:cBhvr additive="base">
                                        <p:cTn id="19" dur="500" fill="hold"/>
                                        <p:tgtEl>
                                          <p:spTgt spid="3789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704850"/>
            <a:ext cx="8229600" cy="514350"/>
          </a:xfrm>
        </p:spPr>
        <p:txBody>
          <a:bodyPr/>
          <a:lstStyle/>
          <a:p>
            <a:pPr eaLnBrk="1" hangingPunct="1">
              <a:defRPr/>
            </a:pPr>
            <a:endParaRPr lang="en-US" sz="3600" dirty="0" smtClean="0">
              <a:solidFill>
                <a:schemeClr val="accent3"/>
              </a:solidFill>
              <a:cs typeface="B Titr" pitchFamily="2" charset="-78"/>
            </a:endParaRPr>
          </a:p>
        </p:txBody>
      </p:sp>
      <p:sp>
        <p:nvSpPr>
          <p:cNvPr id="43011" name="Content Placeholder 2"/>
          <p:cNvSpPr>
            <a:spLocks noGrp="1"/>
          </p:cNvSpPr>
          <p:nvPr>
            <p:ph idx="1"/>
          </p:nvPr>
        </p:nvSpPr>
        <p:spPr>
          <a:xfrm>
            <a:off x="457200" y="1676400"/>
            <a:ext cx="8229600" cy="4648200"/>
          </a:xfrm>
        </p:spPr>
        <p:txBody>
          <a:bodyPr/>
          <a:lstStyle/>
          <a:p>
            <a:pPr marL="0" indent="0" algn="r" rtl="1" eaLnBrk="1" hangingPunct="1">
              <a:buFont typeface="Wingdings 2" pitchFamily="18" charset="2"/>
              <a:buNone/>
              <a:defRPr/>
            </a:pPr>
            <a:r>
              <a:rPr lang="fa-IR" dirty="0" smtClean="0">
                <a:cs typeface="B Titr" pitchFamily="2" charset="-78"/>
              </a:rPr>
              <a:t>      </a:t>
            </a:r>
            <a:r>
              <a:rPr lang="fa-IR" sz="2800" dirty="0" smtClean="0">
                <a:solidFill>
                  <a:srgbClr val="8BF266"/>
                </a:solidFill>
                <a:cs typeface="B Titr" pitchFamily="2" charset="-78"/>
              </a:rPr>
              <a:t>سرخوردگی های کودک ناشی از تربیت سوء والدین</a:t>
            </a:r>
          </a:p>
          <a:p>
            <a:pPr marL="0" indent="0" algn="ctr" rtl="1" eaLnBrk="1" hangingPunct="1">
              <a:buFont typeface="Wingdings 2" pitchFamily="18" charset="2"/>
              <a:buNone/>
              <a:defRPr/>
            </a:pPr>
            <a:r>
              <a:rPr lang="fa-IR" sz="2800" dirty="0" smtClean="0">
                <a:solidFill>
                  <a:srgbClr val="FF0000"/>
                </a:solidFill>
                <a:cs typeface="B Titr" pitchFamily="2" charset="-78"/>
              </a:rPr>
              <a:t>+</a:t>
            </a:r>
            <a:endParaRPr lang="en-US" sz="2800" dirty="0" smtClean="0">
              <a:solidFill>
                <a:srgbClr val="FF0000"/>
              </a:solidFill>
              <a:cs typeface="B Titr" pitchFamily="2" charset="-78"/>
            </a:endParaRPr>
          </a:p>
          <a:p>
            <a:pPr marL="0" indent="0" algn="ctr" rtl="1" eaLnBrk="1" hangingPunct="1">
              <a:buFont typeface="Wingdings 2" pitchFamily="18" charset="2"/>
              <a:buNone/>
              <a:defRPr/>
            </a:pPr>
            <a:r>
              <a:rPr lang="fa-IR" sz="2800" dirty="0" smtClean="0">
                <a:solidFill>
                  <a:srgbClr val="F72374"/>
                </a:solidFill>
                <a:cs typeface="B Titr" pitchFamily="2" charset="-78"/>
              </a:rPr>
              <a:t>وقایع مهم اجتماعی(اعتیاد،طلاق، مرگ والدین و...)</a:t>
            </a:r>
          </a:p>
          <a:p>
            <a:pPr marL="0" indent="0" algn="ctr" rtl="1" eaLnBrk="1" hangingPunct="1">
              <a:buFont typeface="Wingdings 2" pitchFamily="18" charset="2"/>
              <a:buNone/>
              <a:defRPr/>
            </a:pPr>
            <a:r>
              <a:rPr lang="fa-IR" sz="2800" dirty="0" smtClean="0">
                <a:solidFill>
                  <a:srgbClr val="FF0000"/>
                </a:solidFill>
                <a:cs typeface="B Titr" pitchFamily="2" charset="-78"/>
              </a:rPr>
              <a:t>  + </a:t>
            </a:r>
            <a:endParaRPr lang="en-US" sz="2800" dirty="0" smtClean="0">
              <a:solidFill>
                <a:srgbClr val="FF0000"/>
              </a:solidFill>
              <a:cs typeface="B Titr" pitchFamily="2" charset="-78"/>
            </a:endParaRPr>
          </a:p>
          <a:p>
            <a:pPr marL="0" indent="0" algn="ctr" rtl="1" eaLnBrk="1" hangingPunct="1">
              <a:buFont typeface="Wingdings 2" pitchFamily="18" charset="2"/>
              <a:buNone/>
              <a:defRPr/>
            </a:pPr>
            <a:r>
              <a:rPr lang="fa-IR" sz="2800" dirty="0" smtClean="0">
                <a:solidFill>
                  <a:srgbClr val="DC2BEF"/>
                </a:solidFill>
                <a:cs typeface="B Titr" pitchFamily="2" charset="-78"/>
              </a:rPr>
              <a:t>عوامل ذاتی کودک</a:t>
            </a:r>
          </a:p>
          <a:p>
            <a:pPr marL="0" indent="0" algn="ctr" rtl="1" eaLnBrk="1" hangingPunct="1">
              <a:buFont typeface="Wingdings 2" pitchFamily="18" charset="2"/>
              <a:buNone/>
              <a:defRPr/>
            </a:pPr>
            <a:r>
              <a:rPr lang="fa-IR" sz="2800" dirty="0" smtClean="0">
                <a:solidFill>
                  <a:srgbClr val="FF0000"/>
                </a:solidFill>
                <a:cs typeface="B Titr" pitchFamily="2" charset="-78"/>
              </a:rPr>
              <a:t>=</a:t>
            </a:r>
            <a:r>
              <a:rPr lang="fa-IR" sz="2800" dirty="0" smtClean="0">
                <a:cs typeface="B Titr" pitchFamily="2" charset="-78"/>
              </a:rPr>
              <a:t> </a:t>
            </a:r>
            <a:endParaRPr lang="en-US" sz="2800" dirty="0" smtClean="0">
              <a:cs typeface="B Titr" pitchFamily="2" charset="-78"/>
            </a:endParaRPr>
          </a:p>
          <a:p>
            <a:pPr marL="0" indent="0" algn="ctr" rtl="1" eaLnBrk="1" hangingPunct="1">
              <a:buFont typeface="Wingdings 2" pitchFamily="18" charset="2"/>
              <a:buNone/>
              <a:defRPr/>
            </a:pPr>
            <a:r>
              <a:rPr lang="fa-IR" dirty="0" smtClean="0">
                <a:solidFill>
                  <a:schemeClr val="accent2">
                    <a:lumMod val="75000"/>
                  </a:schemeClr>
                </a:solidFill>
                <a:cs typeface="B Titr" pitchFamily="2" charset="-78"/>
              </a:rPr>
              <a:t>تاثیرگذاردرانتخاب رنگ</a:t>
            </a:r>
          </a:p>
          <a:p>
            <a:pPr marL="0" indent="0" algn="r" rtl="1" eaLnBrk="1" hangingPunct="1">
              <a:buFont typeface="Wingdings 2" pitchFamily="18" charset="2"/>
              <a:buNone/>
              <a:defRPr/>
            </a:pPr>
            <a:endParaRPr lang="en-US" sz="2800" dirty="0" smtClean="0">
              <a:cs typeface="Majalla UI"/>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011">
                                            <p:txEl>
                                              <p:pRg st="2" end="2"/>
                                            </p:txEl>
                                          </p:spTgt>
                                        </p:tgtEl>
                                        <p:attrNameLst>
                                          <p:attrName>style.visibility</p:attrName>
                                        </p:attrNameLst>
                                      </p:cBhvr>
                                      <p:to>
                                        <p:strVal val="visible"/>
                                      </p:to>
                                    </p:set>
                                    <p:anim calcmode="lin" valueType="num">
                                      <p:cBhvr additive="base">
                                        <p:cTn id="19" dur="500" fill="hold"/>
                                        <p:tgtEl>
                                          <p:spTgt spid="430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30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011">
                                            <p:txEl>
                                              <p:pRg st="3" end="3"/>
                                            </p:txEl>
                                          </p:spTgt>
                                        </p:tgtEl>
                                        <p:attrNameLst>
                                          <p:attrName>style.visibility</p:attrName>
                                        </p:attrNameLst>
                                      </p:cBhvr>
                                      <p:to>
                                        <p:strVal val="visible"/>
                                      </p:to>
                                    </p:set>
                                    <p:anim calcmode="lin" valueType="num">
                                      <p:cBhvr additive="base">
                                        <p:cTn id="25" dur="500" fill="hold"/>
                                        <p:tgtEl>
                                          <p:spTgt spid="4301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0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3011">
                                            <p:txEl>
                                              <p:pRg st="4" end="4"/>
                                            </p:txEl>
                                          </p:spTgt>
                                        </p:tgtEl>
                                        <p:attrNameLst>
                                          <p:attrName>style.visibility</p:attrName>
                                        </p:attrNameLst>
                                      </p:cBhvr>
                                      <p:to>
                                        <p:strVal val="visible"/>
                                      </p:to>
                                    </p:set>
                                    <p:anim calcmode="lin" valueType="num">
                                      <p:cBhvr additive="base">
                                        <p:cTn id="31" dur="500" fill="hold"/>
                                        <p:tgtEl>
                                          <p:spTgt spid="4301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30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3011">
                                            <p:txEl>
                                              <p:pRg st="5" end="5"/>
                                            </p:txEl>
                                          </p:spTgt>
                                        </p:tgtEl>
                                        <p:attrNameLst>
                                          <p:attrName>style.visibility</p:attrName>
                                        </p:attrNameLst>
                                      </p:cBhvr>
                                      <p:to>
                                        <p:strVal val="visible"/>
                                      </p:to>
                                    </p:set>
                                    <p:anim calcmode="lin" valueType="num">
                                      <p:cBhvr additive="base">
                                        <p:cTn id="37" dur="500" fill="hold"/>
                                        <p:tgtEl>
                                          <p:spTgt spid="4301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30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3011">
                                            <p:txEl>
                                              <p:pRg st="6" end="6"/>
                                            </p:txEl>
                                          </p:spTgt>
                                        </p:tgtEl>
                                        <p:attrNameLst>
                                          <p:attrName>style.visibility</p:attrName>
                                        </p:attrNameLst>
                                      </p:cBhvr>
                                      <p:to>
                                        <p:strVal val="visible"/>
                                      </p:to>
                                    </p:set>
                                    <p:anim calcmode="lin" valueType="num">
                                      <p:cBhvr additive="base">
                                        <p:cTn id="43" dur="500" fill="hold"/>
                                        <p:tgtEl>
                                          <p:spTgt spid="4301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301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2"/>
          <p:cNvSpPr>
            <a:spLocks noGrp="1"/>
          </p:cNvSpPr>
          <p:nvPr>
            <p:ph idx="1"/>
          </p:nvPr>
        </p:nvSpPr>
        <p:spPr>
          <a:xfrm>
            <a:off x="971600" y="1124744"/>
            <a:ext cx="8020000" cy="5733256"/>
          </a:xfrm>
        </p:spPr>
        <p:txBody>
          <a:bodyPr>
            <a:normAutofit/>
          </a:bodyPr>
          <a:lstStyle/>
          <a:p>
            <a:pPr marL="274320" indent="-274320" algn="justLow" rtl="1" eaLnBrk="1" fontAlgn="auto" hangingPunct="1">
              <a:spcAft>
                <a:spcPts val="0"/>
              </a:spcAft>
              <a:buClr>
                <a:schemeClr val="accent3"/>
              </a:buClr>
              <a:buFont typeface="Arial" charset="0"/>
              <a:buChar char="•"/>
              <a:defRPr/>
            </a:pPr>
            <a:r>
              <a:rPr lang="fa-IR" sz="2800" dirty="0" smtClean="0">
                <a:cs typeface="B Titr" pitchFamily="2" charset="-78"/>
              </a:rPr>
              <a:t>کودک سازگار و معمولی به طور متوسط از 5 رنگ در نقاشی خود استفاده می کند، در حالی که کودک گوشه گیر از یک یا دو رنگ بیشتر استفاده نمی کند.</a:t>
            </a:r>
          </a:p>
          <a:p>
            <a:pPr marL="274320" indent="-274320" algn="justLow" rtl="1" eaLnBrk="1" fontAlgn="auto" hangingPunct="1">
              <a:spcAft>
                <a:spcPts val="0"/>
              </a:spcAft>
              <a:buClr>
                <a:schemeClr val="accent3"/>
              </a:buClr>
              <a:buFont typeface="Arial" charset="0"/>
              <a:buChar char="•"/>
              <a:defRPr/>
            </a:pPr>
            <a:r>
              <a:rPr lang="fa-IR" sz="2800" dirty="0" smtClean="0">
                <a:cs typeface="B Titr" pitchFamily="2" charset="-78"/>
              </a:rPr>
              <a:t>رنگ آمیزی تمام صفحه: </a:t>
            </a:r>
            <a:r>
              <a:rPr lang="fa-IR" sz="2800" dirty="0">
                <a:cs typeface="B Titr" pitchFamily="2" charset="-78"/>
              </a:rPr>
              <a:t>نشانه</a:t>
            </a:r>
            <a:r>
              <a:rPr lang="fa-IR" sz="2800" dirty="0" smtClean="0">
                <a:cs typeface="B Titr" pitchFamily="2" charset="-78"/>
              </a:rPr>
              <a:t> تنش یا اضطراب کودک.</a:t>
            </a:r>
          </a:p>
          <a:p>
            <a:pPr marL="274320" indent="-274320" algn="justLow" rtl="1" eaLnBrk="1" fontAlgn="auto" hangingPunct="1">
              <a:spcAft>
                <a:spcPts val="0"/>
              </a:spcAft>
              <a:buClr>
                <a:schemeClr val="accent3"/>
              </a:buClr>
              <a:buFont typeface="Arial" charset="0"/>
              <a:buChar char="•"/>
              <a:defRPr/>
            </a:pPr>
            <a:r>
              <a:rPr lang="fa-IR" sz="2800" dirty="0" smtClean="0">
                <a:cs typeface="B Titr" pitchFamily="2" charset="-78"/>
              </a:rPr>
              <a:t>فقدان رنگ در نقاشی: خلأ عاطفی یا دلیل بر گرایش ضد اجتماعی.</a:t>
            </a:r>
          </a:p>
          <a:p>
            <a:pPr marL="274320" indent="-274320" algn="justLow" rtl="1" eaLnBrk="1" fontAlgn="auto" hangingPunct="1">
              <a:spcAft>
                <a:spcPts val="0"/>
              </a:spcAft>
              <a:buClr>
                <a:schemeClr val="accent3"/>
              </a:buClr>
              <a:buFont typeface="Arial" charset="0"/>
              <a:buChar char="•"/>
              <a:defRPr/>
            </a:pPr>
            <a:r>
              <a:rPr lang="fa-IR" sz="2800" dirty="0" smtClean="0">
                <a:cs typeface="B Titr" pitchFamily="2" charset="-78"/>
              </a:rPr>
              <a:t>رنگ آمیزی کدر و کثیف و مغشوش: پنهان کاری و دوسو گرایی،  تردید و وسواس و وجود مسایل مقعدی.</a:t>
            </a:r>
          </a:p>
          <a:p>
            <a:pPr marL="274320" indent="-274320" algn="justLow" rtl="1" eaLnBrk="1" fontAlgn="auto" hangingPunct="1">
              <a:spcAft>
                <a:spcPts val="0"/>
              </a:spcAft>
              <a:buClr>
                <a:schemeClr val="accent3"/>
              </a:buClr>
              <a:buFont typeface="Arial" charset="0"/>
              <a:buChar char="•"/>
              <a:defRPr/>
            </a:pPr>
            <a:r>
              <a:rPr lang="fa-IR" sz="2800" dirty="0" smtClean="0">
                <a:cs typeface="B Titr" pitchFamily="2" charset="-78"/>
              </a:rPr>
              <a:t>تمرکز رنگ به ناحیه خاص: ارزش قایل شدن نسبت به آن ناحیه و تمرکز نیروی روانی بر آن ناحیه.</a:t>
            </a:r>
            <a:endParaRPr lang="en-US" sz="2800" dirty="0" smtClean="0">
              <a:cs typeface="B Titr"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7107">
                                            <p:txEl>
                                              <p:pRg st="2" end="2"/>
                                            </p:txEl>
                                          </p:spTgt>
                                        </p:tgtEl>
                                        <p:attrNameLst>
                                          <p:attrName>style.visibility</p:attrName>
                                        </p:attrNameLst>
                                      </p:cBhvr>
                                      <p:to>
                                        <p:strVal val="visible"/>
                                      </p:to>
                                    </p:set>
                                    <p:anim calcmode="lin" valueType="num">
                                      <p:cBhvr additive="base">
                                        <p:cTn id="19" dur="5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7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7107">
                                            <p:txEl>
                                              <p:pRg st="3" end="3"/>
                                            </p:txEl>
                                          </p:spTgt>
                                        </p:tgtEl>
                                        <p:attrNameLst>
                                          <p:attrName>style.visibility</p:attrName>
                                        </p:attrNameLst>
                                      </p:cBhvr>
                                      <p:to>
                                        <p:strVal val="visible"/>
                                      </p:to>
                                    </p:set>
                                    <p:anim calcmode="lin" valueType="num">
                                      <p:cBhvr additive="base">
                                        <p:cTn id="25" dur="5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7107">
                                            <p:txEl>
                                              <p:pRg st="4" end="4"/>
                                            </p:txEl>
                                          </p:spTgt>
                                        </p:tgtEl>
                                        <p:attrNameLst>
                                          <p:attrName>style.visibility</p:attrName>
                                        </p:attrNameLst>
                                      </p:cBhvr>
                                      <p:to>
                                        <p:strVal val="visible"/>
                                      </p:to>
                                    </p:set>
                                    <p:anim calcmode="lin" valueType="num">
                                      <p:cBhvr additive="base">
                                        <p:cTn id="31" dur="5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710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2"/>
          <p:cNvSpPr>
            <a:spLocks noGrp="1"/>
          </p:cNvSpPr>
          <p:nvPr>
            <p:ph idx="1"/>
          </p:nvPr>
        </p:nvSpPr>
        <p:spPr>
          <a:xfrm>
            <a:off x="827584" y="990600"/>
            <a:ext cx="8164016" cy="5715000"/>
          </a:xfrm>
        </p:spPr>
        <p:txBody>
          <a:bodyPr>
            <a:normAutofit/>
          </a:bodyPr>
          <a:lstStyle/>
          <a:p>
            <a:pPr marL="274320" indent="-274320" algn="r" rtl="1" eaLnBrk="1" fontAlgn="auto" hangingPunct="1">
              <a:spcAft>
                <a:spcPts val="0"/>
              </a:spcAft>
              <a:buClr>
                <a:schemeClr val="accent3"/>
              </a:buClr>
              <a:buFont typeface="Wingdings 2"/>
              <a:buChar char=""/>
              <a:defRPr/>
            </a:pPr>
            <a:r>
              <a:rPr lang="fa-IR" sz="3000" dirty="0" smtClean="0">
                <a:solidFill>
                  <a:schemeClr val="tx2"/>
                </a:solidFill>
                <a:cs typeface="B Titr" pitchFamily="2" charset="-78"/>
              </a:rPr>
              <a:t>بین</a:t>
            </a:r>
            <a:r>
              <a:rPr lang="fa-IR" sz="3000" dirty="0" smtClean="0">
                <a:solidFill>
                  <a:srgbClr val="FF0000"/>
                </a:solidFill>
                <a:cs typeface="B Titr" pitchFamily="2" charset="-78"/>
              </a:rPr>
              <a:t>3-6 سالگی</a:t>
            </a:r>
            <a:r>
              <a:rPr lang="fa-IR" sz="3000" dirty="0" smtClean="0">
                <a:solidFill>
                  <a:schemeClr val="tx2"/>
                </a:solidFill>
                <a:cs typeface="B Titr" pitchFamily="2" charset="-78"/>
              </a:rPr>
              <a:t>: رنگ مقدم بر شکل ظاهری(عده ای معتقدند که کودکان تا 11-12 سالگی هویت رنگ ها را نمی شناسند. مثلا رنگ برگ درختان پاییزی را سبز می کشند).</a:t>
            </a:r>
          </a:p>
          <a:p>
            <a:pPr marL="0" indent="0" algn="r" rtl="1" eaLnBrk="1" fontAlgn="auto" hangingPunct="1">
              <a:spcAft>
                <a:spcPts val="0"/>
              </a:spcAft>
              <a:buClr>
                <a:schemeClr val="accent3"/>
              </a:buClr>
              <a:buFont typeface="Wingdings 2" pitchFamily="18" charset="2"/>
              <a:buNone/>
              <a:defRPr/>
            </a:pPr>
            <a:endParaRPr lang="fa-IR" sz="3000" dirty="0" smtClean="0">
              <a:solidFill>
                <a:schemeClr val="tx2"/>
              </a:solidFill>
              <a:cs typeface="B Titr" pitchFamily="2" charset="-78"/>
            </a:endParaRPr>
          </a:p>
          <a:p>
            <a:pPr marL="274320" indent="-274320" algn="r" rtl="1" eaLnBrk="1" fontAlgn="auto" hangingPunct="1">
              <a:spcAft>
                <a:spcPts val="0"/>
              </a:spcAft>
              <a:buClr>
                <a:schemeClr val="accent3"/>
              </a:buClr>
              <a:buFont typeface="Wingdings 2"/>
              <a:buChar char=""/>
              <a:defRPr/>
            </a:pPr>
            <a:r>
              <a:rPr lang="fa-IR" sz="3000" dirty="0" smtClean="0">
                <a:solidFill>
                  <a:schemeClr val="tx2"/>
                </a:solidFill>
                <a:cs typeface="B Titr" pitchFamily="2" charset="-78"/>
              </a:rPr>
              <a:t>در </a:t>
            </a:r>
            <a:r>
              <a:rPr lang="fa-IR" sz="3000" dirty="0" smtClean="0">
                <a:solidFill>
                  <a:srgbClr val="FF0000"/>
                </a:solidFill>
                <a:cs typeface="B Titr" pitchFamily="2" charset="-78"/>
              </a:rPr>
              <a:t>11-12 سالگی </a:t>
            </a:r>
            <a:r>
              <a:rPr lang="fa-IR" sz="3000" dirty="0" smtClean="0">
                <a:solidFill>
                  <a:schemeClr val="tx2"/>
                </a:solidFill>
                <a:cs typeface="B Titr" pitchFamily="2" charset="-78"/>
              </a:rPr>
              <a:t>متوجه می شوند رنگ اشیا قابل تغییر است و بهتر است کودک را زودتر از موقع، مجبور به درک آن نکنیم زیرا انتخاب رنگ، مترادف با نیروی ژرف عاطفی کودک است و این انتخاب ارزشمند تر از انتخاب رنگ درست آن است.</a:t>
            </a:r>
            <a:endParaRPr lang="en-US" sz="3000" dirty="0" smtClean="0">
              <a:solidFill>
                <a:schemeClr val="tx2"/>
              </a:solidFill>
              <a:cs typeface="B Titr"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107">
                                            <p:txEl>
                                              <p:pRg st="2" end="2"/>
                                            </p:txEl>
                                          </p:spTgt>
                                        </p:tgtEl>
                                        <p:attrNameLst>
                                          <p:attrName>style.visibility</p:attrName>
                                        </p:attrNameLst>
                                      </p:cBhvr>
                                      <p:to>
                                        <p:strVal val="visible"/>
                                      </p:to>
                                    </p:set>
                                    <p:anim calcmode="lin" valueType="num">
                                      <p:cBhvr additive="base">
                                        <p:cTn id="13" dur="5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10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ontent Placeholder 2"/>
          <p:cNvSpPr>
            <a:spLocks noGrp="1"/>
          </p:cNvSpPr>
          <p:nvPr>
            <p:ph idx="1"/>
          </p:nvPr>
        </p:nvSpPr>
        <p:spPr>
          <a:xfrm>
            <a:off x="827583" y="838200"/>
            <a:ext cx="7978279" cy="5260975"/>
          </a:xfrm>
        </p:spPr>
        <p:txBody>
          <a:bodyPr>
            <a:normAutofit/>
          </a:bodyPr>
          <a:lstStyle/>
          <a:p>
            <a:pPr marL="274320" indent="-274320" algn="justLow" rtl="1" eaLnBrk="1" fontAlgn="auto" hangingPunct="1">
              <a:spcAft>
                <a:spcPts val="0"/>
              </a:spcAft>
              <a:buClr>
                <a:schemeClr val="accent3"/>
              </a:buClr>
              <a:buFont typeface="Wingdings 2"/>
              <a:buChar char=""/>
              <a:defRPr/>
            </a:pPr>
            <a:r>
              <a:rPr lang="fa-IR" sz="2500" dirty="0" smtClean="0">
                <a:cs typeface="B Titr" pitchFamily="2" charset="-78"/>
              </a:rPr>
              <a:t>به طور کلی در نقاشی هایی که رنگ آمیزی خیلی صریح و روشن است، احساس ایمنی وشکفتگی را نمایان می کند.</a:t>
            </a:r>
          </a:p>
          <a:p>
            <a:pPr marL="274320" indent="-274320" algn="justLow" rtl="1" eaLnBrk="1" fontAlgn="auto" hangingPunct="1">
              <a:spcAft>
                <a:spcPts val="0"/>
              </a:spcAft>
              <a:buClr>
                <a:schemeClr val="accent3"/>
              </a:buClr>
              <a:buFont typeface="Wingdings 2"/>
              <a:buChar char=""/>
              <a:defRPr/>
            </a:pPr>
            <a:r>
              <a:rPr lang="fa-IR" sz="2500" dirty="0" smtClean="0">
                <a:cs typeface="B Titr" pitchFamily="2" charset="-78"/>
              </a:rPr>
              <a:t> ولی رنگ آمیزی هایی که خیلی صریح و روشن نیستند و کودک رنگ ها را با هم تداخل می دهد( مثلاً قسمتی را زرد می کند بعد دوباره روی آن قرمز می کشد)، نوعی پریشانی را در رنگ ها می بینید که نشانه پنهان کاری، دوسو گرایی(دو احساس همزمان نسبت به یک موضوع )  و تردید نقاش و غالباً مبین وجود مسائل مقعدی است.</a:t>
            </a:r>
          </a:p>
          <a:p>
            <a:pPr marL="274320" indent="-274320" algn="justLow" rtl="1" eaLnBrk="1" fontAlgn="auto" hangingPunct="1">
              <a:spcAft>
                <a:spcPts val="0"/>
              </a:spcAft>
              <a:buClr>
                <a:schemeClr val="accent3"/>
              </a:buClr>
              <a:buFont typeface="Wingdings 2"/>
              <a:buChar char=""/>
              <a:defRPr/>
            </a:pPr>
            <a:r>
              <a:rPr lang="fa-IR" sz="2500" dirty="0" smtClean="0">
                <a:cs typeface="B Titr" pitchFamily="2" charset="-78"/>
              </a:rPr>
              <a:t>کودک در مورد چیزهای مورد تنفر یا عدم علاقه اش از رنگ های تیره به ویژه </a:t>
            </a:r>
            <a:r>
              <a:rPr lang="fa-IR" sz="2500" dirty="0" smtClean="0">
                <a:solidFill>
                  <a:srgbClr val="FF0000"/>
                </a:solidFill>
                <a:cs typeface="B Titr" pitchFamily="2" charset="-78"/>
              </a:rPr>
              <a:t>قهوه ای</a:t>
            </a:r>
            <a:r>
              <a:rPr lang="fa-IR" sz="2500" dirty="0" smtClean="0">
                <a:cs typeface="B Titr" pitchFamily="2" charset="-78"/>
              </a:rPr>
              <a:t>، </a:t>
            </a:r>
            <a:r>
              <a:rPr lang="fa-IR" sz="2500" dirty="0" smtClean="0">
                <a:solidFill>
                  <a:srgbClr val="FF0000"/>
                </a:solidFill>
                <a:cs typeface="B Titr" pitchFamily="2" charset="-78"/>
              </a:rPr>
              <a:t>سیاه</a:t>
            </a:r>
            <a:r>
              <a:rPr lang="fa-IR" sz="2500" dirty="0" smtClean="0">
                <a:cs typeface="B Titr" pitchFamily="2" charset="-78"/>
              </a:rPr>
              <a:t> و </a:t>
            </a:r>
            <a:r>
              <a:rPr lang="fa-IR" sz="2500" dirty="0" smtClean="0">
                <a:solidFill>
                  <a:srgbClr val="FF0000"/>
                </a:solidFill>
                <a:cs typeface="B Titr" pitchFamily="2" charset="-78"/>
              </a:rPr>
              <a:t>رنگ قرمز </a:t>
            </a:r>
            <a:r>
              <a:rPr lang="fa-IR" sz="2500" dirty="0" smtClean="0">
                <a:cs typeface="B Titr" pitchFamily="2" charset="-78"/>
              </a:rPr>
              <a:t>استفاده می کند و به گونه ای این رنگ آمیزی را انجام می دهد که تصویر در زیر رنگ از بین برود.</a:t>
            </a:r>
          </a:p>
          <a:p>
            <a:pPr marL="274320" indent="-274320" algn="justLow" rtl="1" eaLnBrk="1" fontAlgn="auto" hangingPunct="1">
              <a:spcAft>
                <a:spcPts val="0"/>
              </a:spcAft>
              <a:buClr>
                <a:schemeClr val="accent3"/>
              </a:buClr>
              <a:buFont typeface="Wingdings 2"/>
              <a:buChar char=""/>
              <a:defRPr/>
            </a:pPr>
            <a:r>
              <a:rPr lang="fa-IR" sz="2500" dirty="0" smtClean="0">
                <a:solidFill>
                  <a:srgbClr val="FF0000"/>
                </a:solidFill>
                <a:cs typeface="B Titr" pitchFamily="2" charset="-78"/>
              </a:rPr>
              <a:t>تمرکز رنگ آمیزی </a:t>
            </a:r>
            <a:r>
              <a:rPr lang="fa-IR" sz="2500" dirty="0" smtClean="0">
                <a:cs typeface="B Titr" pitchFamily="2" charset="-78"/>
              </a:rPr>
              <a:t>به ناحیه خاص، نشان از ارزش قائل شدن کودک نسبت به آن ناحیه و تمرکز نیروی روانی در آن ناحیه است.</a:t>
            </a:r>
            <a:endParaRPr lang="en-US" sz="2500" dirty="0" smtClean="0">
              <a:cs typeface="B Titr"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 calcmode="lin" valueType="num">
                                      <p:cBhvr additive="base">
                                        <p:cTn id="7" dur="500" fill="hold"/>
                                        <p:tgtEl>
                                          <p:spTgt spid="481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1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131">
                                            <p:txEl>
                                              <p:pRg st="1" end="1"/>
                                            </p:txEl>
                                          </p:spTgt>
                                        </p:tgtEl>
                                        <p:attrNameLst>
                                          <p:attrName>style.visibility</p:attrName>
                                        </p:attrNameLst>
                                      </p:cBhvr>
                                      <p:to>
                                        <p:strVal val="visible"/>
                                      </p:to>
                                    </p:set>
                                    <p:anim calcmode="lin" valueType="num">
                                      <p:cBhvr additive="base">
                                        <p:cTn id="13" dur="500" fill="hold"/>
                                        <p:tgtEl>
                                          <p:spTgt spid="481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8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131">
                                            <p:txEl>
                                              <p:pRg st="2" end="2"/>
                                            </p:txEl>
                                          </p:spTgt>
                                        </p:tgtEl>
                                        <p:attrNameLst>
                                          <p:attrName>style.visibility</p:attrName>
                                        </p:attrNameLst>
                                      </p:cBhvr>
                                      <p:to>
                                        <p:strVal val="visible"/>
                                      </p:to>
                                    </p:set>
                                    <p:anim calcmode="lin" valueType="num">
                                      <p:cBhvr additive="base">
                                        <p:cTn id="19" dur="500" fill="hold"/>
                                        <p:tgtEl>
                                          <p:spTgt spid="481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81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8131">
                                            <p:txEl>
                                              <p:pRg st="3" end="3"/>
                                            </p:txEl>
                                          </p:spTgt>
                                        </p:tgtEl>
                                        <p:attrNameLst>
                                          <p:attrName>style.visibility</p:attrName>
                                        </p:attrNameLst>
                                      </p:cBhvr>
                                      <p:to>
                                        <p:strVal val="visible"/>
                                      </p:to>
                                    </p:set>
                                    <p:anim calcmode="lin" valueType="num">
                                      <p:cBhvr additive="base">
                                        <p:cTn id="25" dur="500" fill="hold"/>
                                        <p:tgtEl>
                                          <p:spTgt spid="481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81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704850"/>
            <a:ext cx="8229600" cy="819150"/>
          </a:xfrm>
        </p:spPr>
        <p:txBody>
          <a:bodyPr/>
          <a:lstStyle/>
          <a:p>
            <a:pPr eaLnBrk="1" hangingPunct="1">
              <a:defRPr/>
            </a:pPr>
            <a:r>
              <a:rPr lang="fa-IR" sz="3600" dirty="0" smtClean="0">
                <a:solidFill>
                  <a:srgbClr val="FF0000"/>
                </a:solidFill>
                <a:cs typeface="B Titr" pitchFamily="2" charset="-78"/>
              </a:rPr>
              <a:t>تقسیم بندی رنگ ها بر اساس گرمی</a:t>
            </a:r>
            <a:endParaRPr lang="en-US" sz="3600" dirty="0" smtClean="0">
              <a:solidFill>
                <a:srgbClr val="FF0000"/>
              </a:solidFill>
              <a:cs typeface="B Titr" pitchFamily="2" charset="-78"/>
            </a:endParaRPr>
          </a:p>
        </p:txBody>
      </p:sp>
      <p:sp>
        <p:nvSpPr>
          <p:cNvPr id="41987" name="Content Placeholder 2"/>
          <p:cNvSpPr>
            <a:spLocks noGrp="1"/>
          </p:cNvSpPr>
          <p:nvPr>
            <p:ph idx="1"/>
          </p:nvPr>
        </p:nvSpPr>
        <p:spPr>
          <a:xfrm>
            <a:off x="899592" y="1752600"/>
            <a:ext cx="7787208" cy="4572000"/>
          </a:xfrm>
        </p:spPr>
        <p:txBody>
          <a:bodyPr/>
          <a:lstStyle/>
          <a:p>
            <a:pPr algn="just" rtl="1" eaLnBrk="1" hangingPunct="1">
              <a:buFontTx/>
              <a:buChar char="-"/>
              <a:defRPr/>
            </a:pPr>
            <a:r>
              <a:rPr lang="fa-IR" dirty="0">
                <a:cs typeface="B Titr" pitchFamily="2" charset="-78"/>
              </a:rPr>
              <a:t>رنگ های </a:t>
            </a:r>
            <a:r>
              <a:rPr lang="fa-IR" dirty="0">
                <a:solidFill>
                  <a:srgbClr val="00B0F0"/>
                </a:solidFill>
                <a:cs typeface="B Titr" pitchFamily="2" charset="-78"/>
              </a:rPr>
              <a:t>سرد</a:t>
            </a:r>
            <a:r>
              <a:rPr lang="fa-IR" dirty="0" smtClean="0">
                <a:cs typeface="B Titr" pitchFamily="2" charset="-78"/>
              </a:rPr>
              <a:t> و </a:t>
            </a:r>
            <a:r>
              <a:rPr lang="fa-IR" dirty="0">
                <a:solidFill>
                  <a:srgbClr val="FFFF00"/>
                </a:solidFill>
                <a:cs typeface="B Titr" pitchFamily="2" charset="-78"/>
              </a:rPr>
              <a:t>گرم</a:t>
            </a:r>
            <a:r>
              <a:rPr lang="fa-IR" dirty="0" smtClean="0">
                <a:cs typeface="B Titr" pitchFamily="2" charset="-78"/>
              </a:rPr>
              <a:t> رنگ هایی هستند که با ایجاد تداعی معانی، کم و بیش بر روح و روان تاثیر می گذارد و احساس</a:t>
            </a:r>
            <a:r>
              <a:rPr lang="fa-IR" dirty="0" smtClean="0">
                <a:solidFill>
                  <a:schemeClr val="tx2">
                    <a:lumMod val="40000"/>
                    <a:lumOff val="60000"/>
                  </a:schemeClr>
                </a:solidFill>
                <a:cs typeface="B Titr" pitchFamily="2" charset="-78"/>
              </a:rPr>
              <a:t> </a:t>
            </a:r>
            <a:r>
              <a:rPr lang="fa-IR" dirty="0">
                <a:solidFill>
                  <a:srgbClr val="00B0F0"/>
                </a:solidFill>
                <a:cs typeface="B Titr" pitchFamily="2" charset="-78"/>
              </a:rPr>
              <a:t>سردی</a:t>
            </a:r>
            <a:r>
              <a:rPr lang="fa-IR" dirty="0" smtClean="0">
                <a:solidFill>
                  <a:schemeClr val="tx2">
                    <a:lumMod val="40000"/>
                    <a:lumOff val="60000"/>
                  </a:schemeClr>
                </a:solidFill>
                <a:cs typeface="B Titr" pitchFamily="2" charset="-78"/>
              </a:rPr>
              <a:t> </a:t>
            </a:r>
            <a:r>
              <a:rPr lang="fa-IR" dirty="0" smtClean="0">
                <a:cs typeface="B Titr" pitchFamily="2" charset="-78"/>
              </a:rPr>
              <a:t>و </a:t>
            </a:r>
            <a:r>
              <a:rPr lang="fa-IR" dirty="0" smtClean="0">
                <a:solidFill>
                  <a:srgbClr val="FFFF00"/>
                </a:solidFill>
                <a:cs typeface="B Titr" pitchFamily="2" charset="-78"/>
              </a:rPr>
              <a:t>گرمی</a:t>
            </a:r>
            <a:r>
              <a:rPr lang="fa-IR" dirty="0" smtClean="0">
                <a:cs typeface="B Titr" pitchFamily="2" charset="-78"/>
              </a:rPr>
              <a:t> را منتقل می کند.</a:t>
            </a:r>
            <a:endParaRPr lang="en-US" dirty="0" smtClean="0">
              <a:cs typeface="B Titr" pitchFamily="2" charset="-78"/>
            </a:endParaRPr>
          </a:p>
          <a:p>
            <a:pPr marL="0" indent="0" algn="just" rtl="1" eaLnBrk="1" hangingPunct="1">
              <a:buFont typeface="Wingdings 2" pitchFamily="18" charset="2"/>
              <a:buNone/>
              <a:defRPr/>
            </a:pPr>
            <a:endParaRPr lang="fa-IR" dirty="0" smtClean="0">
              <a:cs typeface="B Titr" pitchFamily="2" charset="-78"/>
            </a:endParaRPr>
          </a:p>
          <a:p>
            <a:pPr algn="just" rtl="1" eaLnBrk="1" hangingPunct="1">
              <a:buFontTx/>
              <a:buChar char="-"/>
              <a:defRPr/>
            </a:pPr>
            <a:r>
              <a:rPr lang="fa-IR" dirty="0" smtClean="0">
                <a:solidFill>
                  <a:srgbClr val="FF0000"/>
                </a:solidFill>
                <a:cs typeface="B Titr" pitchFamily="2" charset="-78"/>
              </a:rPr>
              <a:t>قرمز</a:t>
            </a:r>
            <a:r>
              <a:rPr lang="fa-IR" dirty="0" smtClean="0">
                <a:cs typeface="B Titr" pitchFamily="2" charset="-78"/>
              </a:rPr>
              <a:t>، </a:t>
            </a:r>
            <a:r>
              <a:rPr lang="fa-IR" dirty="0">
                <a:solidFill>
                  <a:srgbClr val="00B0F0"/>
                </a:solidFill>
                <a:cs typeface="B Titr" pitchFamily="2" charset="-78"/>
              </a:rPr>
              <a:t>آبی</a:t>
            </a:r>
            <a:r>
              <a:rPr lang="fa-IR" dirty="0" smtClean="0">
                <a:cs typeface="B Titr" pitchFamily="2" charset="-78"/>
              </a:rPr>
              <a:t> و </a:t>
            </a:r>
            <a:r>
              <a:rPr lang="fa-IR" dirty="0" smtClean="0">
                <a:solidFill>
                  <a:srgbClr val="FFFF00"/>
                </a:solidFill>
                <a:cs typeface="B Titr" pitchFamily="2" charset="-78"/>
              </a:rPr>
              <a:t>زرد</a:t>
            </a:r>
            <a:r>
              <a:rPr lang="fa-IR" dirty="0" smtClean="0">
                <a:cs typeface="B Titr" pitchFamily="2" charset="-78"/>
              </a:rPr>
              <a:t> رنگ های اصلی هستند؛ زیرا نمی توان آنها را از ترکیب رنگ های دیگر به دست آورد، ولی بقیه رنگ ها ازترکیب این سه رنگ به وجود می آیند.</a:t>
            </a:r>
          </a:p>
          <a:p>
            <a:pPr marL="0" indent="0" algn="just" rtl="1" eaLnBrk="1" hangingPunct="1">
              <a:buFont typeface="Wingdings 2" pitchFamily="18" charset="2"/>
              <a:buNone/>
              <a:defRPr/>
            </a:pPr>
            <a:endParaRPr lang="en-US" sz="3600" dirty="0" smtClean="0">
              <a:cs typeface="B Titr" pitchFamily="2" charset="-78"/>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99392"/>
            <a:ext cx="195738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 calcmode="lin" valueType="num">
                                      <p:cBhvr additive="base">
                                        <p:cTn id="13"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381000"/>
            <a:ext cx="8229600" cy="914400"/>
          </a:xfrm>
        </p:spPr>
        <p:txBody>
          <a:bodyPr/>
          <a:lstStyle/>
          <a:p>
            <a:pPr eaLnBrk="1" hangingPunct="1">
              <a:defRPr/>
            </a:pPr>
            <a:r>
              <a:rPr lang="fa-IR" sz="3600" dirty="0" smtClean="0">
                <a:solidFill>
                  <a:srgbClr val="FF0000"/>
                </a:solidFill>
                <a:cs typeface="B Titr" pitchFamily="2" charset="-78"/>
              </a:rPr>
              <a:t>رنگ های گرم</a:t>
            </a:r>
            <a:r>
              <a:rPr lang="fa-IR" sz="3600" dirty="0">
                <a:solidFill>
                  <a:srgbClr val="FF0000"/>
                </a:solidFill>
                <a:cs typeface="B Titr" pitchFamily="2" charset="-78"/>
              </a:rPr>
              <a:t>(</a:t>
            </a:r>
            <a:r>
              <a:rPr lang="fa-IR" sz="3600" dirty="0" smtClean="0">
                <a:solidFill>
                  <a:srgbClr val="FF0000"/>
                </a:solidFill>
                <a:cs typeface="B Titr" pitchFamily="2" charset="-78"/>
              </a:rPr>
              <a:t>قرمز</a:t>
            </a:r>
            <a:r>
              <a:rPr lang="fa-IR" sz="3600" dirty="0">
                <a:solidFill>
                  <a:srgbClr val="FF0000"/>
                </a:solidFill>
                <a:cs typeface="B Titr" pitchFamily="2" charset="-78"/>
              </a:rPr>
              <a:t>،</a:t>
            </a:r>
            <a:r>
              <a:rPr lang="fa-IR" sz="3600" dirty="0" smtClean="0">
                <a:solidFill>
                  <a:srgbClr val="FF0000"/>
                </a:solidFill>
                <a:cs typeface="B Titr" pitchFamily="2" charset="-78"/>
              </a:rPr>
              <a:t> </a:t>
            </a:r>
            <a:r>
              <a:rPr lang="fa-IR" sz="3600" dirty="0" smtClean="0">
                <a:solidFill>
                  <a:srgbClr val="FFFF00"/>
                </a:solidFill>
                <a:cs typeface="B Titr" pitchFamily="2" charset="-78"/>
              </a:rPr>
              <a:t>زرد</a:t>
            </a:r>
            <a:r>
              <a:rPr lang="fa-IR" sz="3600" dirty="0">
                <a:solidFill>
                  <a:srgbClr val="FF0000"/>
                </a:solidFill>
                <a:cs typeface="B Titr" pitchFamily="2" charset="-78"/>
              </a:rPr>
              <a:t>،</a:t>
            </a:r>
            <a:r>
              <a:rPr lang="fa-IR" sz="3600" dirty="0" smtClean="0">
                <a:solidFill>
                  <a:srgbClr val="FF0000"/>
                </a:solidFill>
                <a:cs typeface="B Titr" pitchFamily="2" charset="-78"/>
              </a:rPr>
              <a:t> </a:t>
            </a:r>
            <a:r>
              <a:rPr lang="fa-IR" sz="3600" dirty="0" smtClean="0">
                <a:solidFill>
                  <a:srgbClr val="FFC000"/>
                </a:solidFill>
                <a:cs typeface="B Titr" pitchFamily="2" charset="-78"/>
              </a:rPr>
              <a:t>نارنجی</a:t>
            </a:r>
            <a:r>
              <a:rPr lang="fa-IR" sz="3600" dirty="0" smtClean="0">
                <a:solidFill>
                  <a:srgbClr val="FF0000"/>
                </a:solidFill>
                <a:cs typeface="B Titr" pitchFamily="2" charset="-78"/>
              </a:rPr>
              <a:t>)</a:t>
            </a:r>
            <a:r>
              <a:rPr lang="fa-IR" sz="3600" dirty="0" smtClean="0">
                <a:solidFill>
                  <a:schemeClr val="accent3"/>
                </a:solidFill>
                <a:cs typeface="B Titr" pitchFamily="2" charset="-78"/>
              </a:rPr>
              <a:t>)</a:t>
            </a:r>
            <a:endParaRPr lang="en-US" sz="3600" dirty="0">
              <a:solidFill>
                <a:schemeClr val="accent3"/>
              </a:solidFill>
              <a:cs typeface="B Titr" pitchFamily="2" charset="-78"/>
            </a:endParaRPr>
          </a:p>
        </p:txBody>
      </p:sp>
      <p:sp>
        <p:nvSpPr>
          <p:cNvPr id="51203" name="Content Placeholder 2"/>
          <p:cNvSpPr>
            <a:spLocks noGrp="1"/>
          </p:cNvSpPr>
          <p:nvPr>
            <p:ph idx="1"/>
          </p:nvPr>
        </p:nvSpPr>
        <p:spPr>
          <a:xfrm>
            <a:off x="1043608" y="1371600"/>
            <a:ext cx="7643192" cy="4953000"/>
          </a:xfrm>
        </p:spPr>
        <p:txBody>
          <a:bodyPr>
            <a:normAutofit lnSpcReduction="10000"/>
          </a:bodyPr>
          <a:lstStyle/>
          <a:p>
            <a:pPr marL="274320" indent="-274320" algn="justLow" rtl="1" eaLnBrk="1" fontAlgn="auto" hangingPunct="1">
              <a:spcAft>
                <a:spcPts val="0"/>
              </a:spcAft>
              <a:buClr>
                <a:schemeClr val="accent3"/>
              </a:buClr>
              <a:buFont typeface="Wingdings 2"/>
              <a:buChar char=""/>
              <a:defRPr/>
            </a:pPr>
            <a:r>
              <a:rPr lang="fa-IR" dirty="0" smtClean="0">
                <a:cs typeface="B Titr" pitchFamily="2" charset="-78"/>
              </a:rPr>
              <a:t>استفاده از این رنگ ها نشان دهنده کودک سالم در مراحل طبیعی رشد است.</a:t>
            </a:r>
          </a:p>
          <a:p>
            <a:pPr marL="274320" indent="-274320" algn="justLow" rtl="1" eaLnBrk="1" fontAlgn="auto" hangingPunct="1">
              <a:spcAft>
                <a:spcPts val="0"/>
              </a:spcAft>
              <a:buClr>
                <a:schemeClr val="accent3"/>
              </a:buClr>
              <a:buFont typeface="Wingdings 2"/>
              <a:buChar char=""/>
              <a:defRPr/>
            </a:pPr>
            <a:r>
              <a:rPr lang="fa-IR" dirty="0">
                <a:latin typeface="+mj-lt"/>
                <a:ea typeface="+mj-ea"/>
                <a:cs typeface="B Titr" pitchFamily="2" charset="-78"/>
              </a:rPr>
              <a:t>رنگ های گرم : </a:t>
            </a:r>
            <a:r>
              <a:rPr lang="fa-IR" dirty="0" smtClean="0">
                <a:cs typeface="B Titr" pitchFamily="2" charset="-78"/>
              </a:rPr>
              <a:t>نشانگر برون گرایی، تحریک کنندگی، سبب فعالیت و جنب و جوش، بیان کننده روشنی و شادی زندگی و مولد حرکت، انعطاف پذیری، تمایل به تماس با دیگران، زود جوشی، با جدیت هدفی را دنبال کردن و اجتماع خواهی است.</a:t>
            </a:r>
          </a:p>
          <a:p>
            <a:pPr marL="274320" indent="-274320" algn="justLow" rtl="1" eaLnBrk="1" fontAlgn="auto" hangingPunct="1">
              <a:spcAft>
                <a:spcPts val="0"/>
              </a:spcAft>
              <a:buClr>
                <a:schemeClr val="accent3"/>
              </a:buClr>
              <a:buFont typeface="Wingdings 2"/>
              <a:buChar char=""/>
              <a:defRPr/>
            </a:pPr>
            <a:r>
              <a:rPr lang="fa-IR" dirty="0" smtClean="0">
                <a:cs typeface="B Titr" pitchFamily="2" charset="-78"/>
              </a:rPr>
              <a:t>استفاده بیش از حد از این رنگها می تواند در افراد حالت افسردگی ایجاد کند.</a:t>
            </a:r>
          </a:p>
          <a:p>
            <a:pPr marL="274320" indent="-274320" eaLnBrk="1" fontAlgn="auto" hangingPunct="1">
              <a:spcAft>
                <a:spcPts val="0"/>
              </a:spcAft>
              <a:buClr>
                <a:schemeClr val="accent3"/>
              </a:buClr>
              <a:buFont typeface="Wingdings 2"/>
              <a:buChar char=""/>
              <a:defRPr/>
            </a:pPr>
            <a:endParaRPr lang="en-US" dirty="0" smtClean="0">
              <a:cs typeface="Times New Roman" pitchFamily="18" charset="0"/>
            </a:endParaRP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20" y="-99392"/>
            <a:ext cx="195738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203">
                                            <p:txEl>
                                              <p:pRg st="2" end="2"/>
                                            </p:txEl>
                                          </p:spTgt>
                                        </p:tgtEl>
                                        <p:attrNameLst>
                                          <p:attrName>style.visibility</p:attrName>
                                        </p:attrNameLst>
                                      </p:cBhvr>
                                      <p:to>
                                        <p:strVal val="visible"/>
                                      </p:to>
                                    </p:set>
                                    <p:anim calcmode="lin" valueType="num">
                                      <p:cBhvr additive="base">
                                        <p:cTn id="19" dur="5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381000"/>
            <a:ext cx="8229600" cy="743744"/>
          </a:xfrm>
        </p:spPr>
        <p:txBody>
          <a:bodyPr/>
          <a:lstStyle/>
          <a:p>
            <a:pPr eaLnBrk="1" hangingPunct="1">
              <a:defRPr/>
            </a:pPr>
            <a:r>
              <a:rPr lang="fa-IR" dirty="0" smtClean="0">
                <a:solidFill>
                  <a:srgbClr val="FF0000"/>
                </a:solidFill>
                <a:cs typeface="B Titr" pitchFamily="2" charset="-78"/>
              </a:rPr>
              <a:t>رنگ های </a:t>
            </a:r>
            <a:r>
              <a:rPr lang="fa-IR" dirty="0">
                <a:solidFill>
                  <a:srgbClr val="0070C0"/>
                </a:solidFill>
                <a:cs typeface="B Titr" pitchFamily="2" charset="-78"/>
              </a:rPr>
              <a:t>سرد</a:t>
            </a:r>
            <a:r>
              <a:rPr lang="fa-IR" dirty="0" smtClean="0">
                <a:solidFill>
                  <a:srgbClr val="FF0000"/>
                </a:solidFill>
                <a:cs typeface="B Titr" pitchFamily="2" charset="-78"/>
              </a:rPr>
              <a:t>(</a:t>
            </a:r>
            <a:r>
              <a:rPr lang="fa-IR" dirty="0" smtClean="0">
                <a:solidFill>
                  <a:srgbClr val="7030A0"/>
                </a:solidFill>
                <a:cs typeface="B Titr" pitchFamily="2" charset="-78"/>
              </a:rPr>
              <a:t>بنفش</a:t>
            </a:r>
            <a:r>
              <a:rPr lang="fa-IR" dirty="0" smtClean="0">
                <a:solidFill>
                  <a:srgbClr val="FF0000"/>
                </a:solidFill>
                <a:cs typeface="B Titr" pitchFamily="2" charset="-78"/>
              </a:rPr>
              <a:t>،</a:t>
            </a:r>
            <a:r>
              <a:rPr lang="fa-IR" dirty="0" smtClean="0">
                <a:solidFill>
                  <a:srgbClr val="7B9899"/>
                </a:solidFill>
                <a:cs typeface="B Titr" pitchFamily="2" charset="-78"/>
              </a:rPr>
              <a:t> </a:t>
            </a:r>
            <a:r>
              <a:rPr lang="fa-IR" dirty="0" smtClean="0">
                <a:solidFill>
                  <a:srgbClr val="00B050"/>
                </a:solidFill>
                <a:cs typeface="B Titr" pitchFamily="2" charset="-78"/>
              </a:rPr>
              <a:t>سبز</a:t>
            </a:r>
            <a:r>
              <a:rPr lang="fa-IR" dirty="0" smtClean="0">
                <a:solidFill>
                  <a:srgbClr val="FF0000"/>
                </a:solidFill>
                <a:cs typeface="B Titr" pitchFamily="2" charset="-78"/>
              </a:rPr>
              <a:t>،</a:t>
            </a:r>
            <a:r>
              <a:rPr lang="fa-IR" dirty="0" smtClean="0">
                <a:solidFill>
                  <a:srgbClr val="0070C0"/>
                </a:solidFill>
                <a:cs typeface="B Titr" pitchFamily="2" charset="-78"/>
              </a:rPr>
              <a:t>آبی</a:t>
            </a:r>
            <a:r>
              <a:rPr lang="fa-IR" dirty="0" smtClean="0">
                <a:solidFill>
                  <a:srgbClr val="FF0000"/>
                </a:solidFill>
                <a:cs typeface="B Titr" pitchFamily="2" charset="-78"/>
              </a:rPr>
              <a:t>)</a:t>
            </a:r>
            <a:endParaRPr lang="en-US" dirty="0" smtClean="0">
              <a:solidFill>
                <a:srgbClr val="FF0000"/>
              </a:solidFill>
              <a:cs typeface="B Titr" pitchFamily="2" charset="-78"/>
            </a:endParaRPr>
          </a:p>
        </p:txBody>
      </p:sp>
      <p:sp>
        <p:nvSpPr>
          <p:cNvPr id="49155" name="Content Placeholder 2"/>
          <p:cNvSpPr>
            <a:spLocks noGrp="1"/>
          </p:cNvSpPr>
          <p:nvPr>
            <p:ph idx="1"/>
          </p:nvPr>
        </p:nvSpPr>
        <p:spPr>
          <a:xfrm>
            <a:off x="755576" y="1196752"/>
            <a:ext cx="8236024" cy="5508848"/>
          </a:xfrm>
        </p:spPr>
        <p:txBody>
          <a:bodyPr/>
          <a:lstStyle/>
          <a:p>
            <a:pPr algn="r" rtl="1" eaLnBrk="1" hangingPunct="1"/>
            <a:r>
              <a:rPr lang="fa-IR" sz="2800" dirty="0" smtClean="0">
                <a:solidFill>
                  <a:schemeClr val="tx2"/>
                </a:solidFill>
                <a:cs typeface="B Titr" pitchFamily="2" charset="-78"/>
              </a:rPr>
              <a:t>این رنگ ها دارای خاصیت منفی، دوری و کناره گیری و غیر متحرک بودن و سکون، درون گرایی، تلقین کننده غم و اندوه می باشند.</a:t>
            </a:r>
          </a:p>
          <a:p>
            <a:pPr algn="r" rtl="1" eaLnBrk="1" hangingPunct="1"/>
            <a:r>
              <a:rPr lang="fa-IR" sz="2800" dirty="0" smtClean="0">
                <a:solidFill>
                  <a:schemeClr val="tx2"/>
                </a:solidFill>
                <a:cs typeface="B Titr" pitchFamily="2" charset="-78"/>
              </a:rPr>
              <a:t>در نقاشی هایی که در آن از ترکیبات سرد استفاده شده باشد در بیننده حالت آرامش دیده می شود.</a:t>
            </a:r>
          </a:p>
          <a:p>
            <a:pPr algn="r" rtl="1" eaLnBrk="1" hangingPunct="1"/>
            <a:r>
              <a:rPr lang="fa-IR" sz="2800" dirty="0" smtClean="0">
                <a:solidFill>
                  <a:schemeClr val="tx2"/>
                </a:solidFill>
                <a:cs typeface="B Titr" pitchFamily="2" charset="-78"/>
              </a:rPr>
              <a:t>به کار بردن این رنگها، گرایش به درون گرایی، تفکر، سنجیده عمل کردن، فاصله جویی و کمرویی را نشان می دهد.</a:t>
            </a:r>
          </a:p>
          <a:p>
            <a:pPr algn="r" rtl="1" eaLnBrk="1" hangingPunct="1"/>
            <a:r>
              <a:rPr lang="fa-IR" sz="2800" dirty="0" smtClean="0">
                <a:solidFill>
                  <a:schemeClr val="tx2"/>
                </a:solidFill>
                <a:cs typeface="B Titr" pitchFamily="2" charset="-78"/>
              </a:rPr>
              <a:t>افرادی که رنگ های سرد را می طلبند نسبت به دنیای خارج بی اهمیت و تغییرات را بسیار سخت می پذیرند و دارای روحی سرد و خوددار هستند.</a:t>
            </a:r>
          </a:p>
          <a:p>
            <a:pPr algn="r" rtl="1" eaLnBrk="1" hangingPunct="1"/>
            <a:r>
              <a:rPr lang="fa-IR" sz="2800" dirty="0" smtClean="0">
                <a:solidFill>
                  <a:srgbClr val="FF0000"/>
                </a:solidFill>
                <a:cs typeface="B Titr" pitchFamily="2" charset="-78"/>
              </a:rPr>
              <a:t>استفاده بیش از حد از این رنگ ها:  </a:t>
            </a:r>
            <a:r>
              <a:rPr lang="fa-IR" sz="2800" dirty="0" smtClean="0">
                <a:solidFill>
                  <a:schemeClr val="tx2"/>
                </a:solidFill>
                <a:cs typeface="B Titr" pitchFamily="2" charset="-78"/>
              </a:rPr>
              <a:t>می تواند در افراد حالت افسردگی ایجاد کند.</a:t>
            </a:r>
            <a:endParaRPr lang="en-US" sz="2800" dirty="0" smtClean="0">
              <a:solidFill>
                <a:schemeClr val="tx2"/>
              </a:solidFill>
              <a:cs typeface="B Titr" pitchFamily="2" charset="-78"/>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20" y="-99392"/>
            <a:ext cx="195738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 calcmode="lin" valueType="num">
                                      <p:cBhvr additive="base">
                                        <p:cTn id="7" dur="500" fill="hold"/>
                                        <p:tgtEl>
                                          <p:spTgt spid="491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1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5">
                                            <p:txEl>
                                              <p:pRg st="1" end="1"/>
                                            </p:txEl>
                                          </p:spTgt>
                                        </p:tgtEl>
                                        <p:attrNameLst>
                                          <p:attrName>style.visibility</p:attrName>
                                        </p:attrNameLst>
                                      </p:cBhvr>
                                      <p:to>
                                        <p:strVal val="visible"/>
                                      </p:to>
                                    </p:set>
                                    <p:anim calcmode="lin" valueType="num">
                                      <p:cBhvr additive="base">
                                        <p:cTn id="13" dur="500" fill="hold"/>
                                        <p:tgtEl>
                                          <p:spTgt spid="491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91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9155">
                                            <p:txEl>
                                              <p:pRg st="2" end="2"/>
                                            </p:txEl>
                                          </p:spTgt>
                                        </p:tgtEl>
                                        <p:attrNameLst>
                                          <p:attrName>style.visibility</p:attrName>
                                        </p:attrNameLst>
                                      </p:cBhvr>
                                      <p:to>
                                        <p:strVal val="visible"/>
                                      </p:to>
                                    </p:set>
                                    <p:anim calcmode="lin" valueType="num">
                                      <p:cBhvr additive="base">
                                        <p:cTn id="19" dur="500" fill="hold"/>
                                        <p:tgtEl>
                                          <p:spTgt spid="4915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91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9155">
                                            <p:txEl>
                                              <p:pRg st="3" end="3"/>
                                            </p:txEl>
                                          </p:spTgt>
                                        </p:tgtEl>
                                        <p:attrNameLst>
                                          <p:attrName>style.visibility</p:attrName>
                                        </p:attrNameLst>
                                      </p:cBhvr>
                                      <p:to>
                                        <p:strVal val="visible"/>
                                      </p:to>
                                    </p:set>
                                    <p:anim calcmode="lin" valueType="num">
                                      <p:cBhvr additive="base">
                                        <p:cTn id="25" dur="500" fill="hold"/>
                                        <p:tgtEl>
                                          <p:spTgt spid="4915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91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9155">
                                            <p:txEl>
                                              <p:pRg st="4" end="4"/>
                                            </p:txEl>
                                          </p:spTgt>
                                        </p:tgtEl>
                                        <p:attrNameLst>
                                          <p:attrName>style.visibility</p:attrName>
                                        </p:attrNameLst>
                                      </p:cBhvr>
                                      <p:to>
                                        <p:strVal val="visible"/>
                                      </p:to>
                                    </p:set>
                                    <p:anim calcmode="lin" valueType="num">
                                      <p:cBhvr additive="base">
                                        <p:cTn id="31" dur="500" fill="hold"/>
                                        <p:tgtEl>
                                          <p:spTgt spid="4915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915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3287</TotalTime>
  <Words>903</Words>
  <Application>Microsoft Office PowerPoint</Application>
  <PresentationFormat>On-screen Show (4:3)</PresentationFormat>
  <Paragraphs>55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Diseño predeterminado</vt:lpstr>
      <vt:lpstr>ژ   </vt:lpstr>
      <vt:lpstr> </vt:lpstr>
      <vt:lpstr>PowerPoint Presentation</vt:lpstr>
      <vt:lpstr>PowerPoint Presentation</vt:lpstr>
      <vt:lpstr>PowerPoint Presentation</vt:lpstr>
      <vt:lpstr>PowerPoint Presentation</vt:lpstr>
      <vt:lpstr>تقسیم بندی رنگ ها بر اساس گرمی</vt:lpstr>
      <vt:lpstr>رنگ های گرم(قرمز، زرد، نارنجی))</vt:lpstr>
      <vt:lpstr>رنگ های سرد(بنفش، سبز،آبی)</vt:lpstr>
      <vt:lpstr>رنگ های تیره</vt:lpstr>
      <vt:lpstr>همگرایی رنگ ها</vt:lpstr>
      <vt:lpstr>نکات قابل توجه</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nasir5</cp:lastModifiedBy>
  <cp:revision>557</cp:revision>
  <dcterms:created xsi:type="dcterms:W3CDTF">2010-05-23T14:28:12Z</dcterms:created>
  <dcterms:modified xsi:type="dcterms:W3CDTF">2017-06-18T06:53:45Z</dcterms:modified>
</cp:coreProperties>
</file>