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4" r:id="rId2"/>
    <p:sldId id="28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94"/>
    <a:srgbClr val="CC0099"/>
    <a:srgbClr val="8BF2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17" autoAdjust="0"/>
    <p:restoredTop sz="94849" autoAdjust="0"/>
  </p:normalViewPr>
  <p:slideViewPr>
    <p:cSldViewPr>
      <p:cViewPr>
        <p:scale>
          <a:sx n="77" d="100"/>
          <a:sy n="77" d="100"/>
        </p:scale>
        <p:origin x="-123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F1FC4-15AC-4B1A-914E-5E50A0EF58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72EB5-AE66-4D5A-AAB1-AD866BAA9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538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A16A6-9FE8-4B7E-9173-33A561ED8E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73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8F31-2FF2-407D-A193-8CDEF383B8C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422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F10DC-7D63-4A75-A94D-2302E09B605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95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D7EF-4DE0-4D5C-B63F-FBDFF8EC61C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439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B26F-BDAF-41DC-AC13-16F3BF0DCF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204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354FB-C648-4BEA-B7FC-5705B5BDDF3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46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57E38-C158-48F3-A7F0-A92E9713CE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429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FAC6-D55A-4CBB-8DA2-1F60CCEFD8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967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7F084-5F38-452B-B8B1-CCAB905985A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017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D419F-9EC4-4DA6-A3BA-2B3E7E381E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569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E71C5-BE6A-45B8-BC82-8D9A5FD587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748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28F28F3-53EA-4694-ABE9-AF6DAC4728F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/>
            <a:r>
              <a:rPr lang="fa-IR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rPr>
              <a:t>جهت نقاشی</a:t>
            </a:r>
          </a:p>
          <a:p>
            <a:pPr eaLnBrk="1" hangingPunct="1"/>
            <a:endParaRPr lang="en-US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Majalla UI"/>
              <a:cs typeface="Majalla U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839200" cy="685800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خطوط در نقاشی چه معنایی دارند؟</a:t>
            </a:r>
            <a:endParaRPr lang="en-US" sz="40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043608" y="1524000"/>
            <a:ext cx="7643192" cy="4800600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خطوط بریده بریده و به هم پیچیده</a:t>
            </a:r>
            <a:r>
              <a:rPr lang="fa-IR" sz="2800" dirty="0" smtClean="0">
                <a:cs typeface="B Titr" pitchFamily="2" charset="-78"/>
              </a:rPr>
              <a:t>: نمایانگر پرخاشگری کودک است.</a:t>
            </a:r>
          </a:p>
          <a:p>
            <a:pPr marL="0" indent="0" algn="r" rtl="1" eaLnBrk="1" hangingPunct="1">
              <a:buFont typeface="Wingdings 2" pitchFamily="18" charset="2"/>
              <a:buNone/>
              <a:defRPr/>
            </a:pPr>
            <a:endParaRPr lang="fa-IR" sz="2800" dirty="0" smtClean="0">
              <a:cs typeface="B Titr" pitchFamily="2" charset="-78"/>
            </a:endParaRPr>
          </a:p>
          <a:p>
            <a:pPr marL="274320" indent="-27432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2800" dirty="0">
                <a:solidFill>
                  <a:srgbClr val="FF0000"/>
                </a:solidFill>
                <a:cs typeface="B Titr" pitchFamily="2" charset="-78"/>
              </a:rPr>
              <a:t>استفاده از نقطه به جاي خط : </a:t>
            </a:r>
            <a:r>
              <a:rPr lang="fa-IR" sz="2800" dirty="0">
                <a:cs typeface="B Titr" pitchFamily="2" charset="-78"/>
              </a:rPr>
              <a:t>به معناي داشتن مادراني عصباني و بهانه جوست. </a:t>
            </a:r>
          </a:p>
          <a:p>
            <a:pPr marL="0" indent="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a-IR" sz="2800" dirty="0">
              <a:cs typeface="B Titr" pitchFamily="2" charset="-78"/>
            </a:endParaRPr>
          </a:p>
          <a:p>
            <a:pPr marL="274320" indent="-27432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2800" dirty="0">
                <a:solidFill>
                  <a:srgbClr val="FF0000"/>
                </a:solidFill>
                <a:cs typeface="B Titr" pitchFamily="2" charset="-78"/>
              </a:rPr>
              <a:t>اوبن</a:t>
            </a:r>
            <a:r>
              <a:rPr lang="fa-IR" sz="2800" dirty="0">
                <a:cs typeface="B Titr" pitchFamily="2" charset="-78"/>
              </a:rPr>
              <a:t> معتقد است استفاده از نقطه به جاي خط در نقاشي بيانگر احساس گناهي است كه ناشي از بي اختياري ادرار و استمناء است.</a:t>
            </a:r>
            <a:endParaRPr lang="en-US" sz="2800" dirty="0">
              <a:cs typeface="B Titr" pitchFamily="2" charset="-78"/>
            </a:endParaRPr>
          </a:p>
          <a:p>
            <a:pPr algn="r" rtl="1" eaLnBrk="1" hangingPunct="1">
              <a:defRPr/>
            </a:pPr>
            <a:endParaRPr lang="fa-IR" dirty="0" smtClean="0">
              <a:cs typeface="B Titr" pitchFamily="2" charset="-78"/>
            </a:endParaRPr>
          </a:p>
          <a:p>
            <a:pPr algn="r" rtl="1" eaLnBrk="1" hangingPunct="1">
              <a:defRPr/>
            </a:pPr>
            <a:endParaRPr lang="en-US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54868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خطوط در نقاشی چه معنایی دارند؟</a:t>
            </a:r>
            <a:endParaRPr lang="en-US" sz="40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905000"/>
            <a:ext cx="7765430" cy="4270375"/>
          </a:xfrm>
        </p:spPr>
        <p:txBody>
          <a:bodyPr>
            <a:normAutofit/>
          </a:bodyPr>
          <a:lstStyle/>
          <a:p>
            <a:pPr marL="274320" indent="-274320" algn="r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سایه زدن ها، خطوط موازی و چهار خانه کردن: </a:t>
            </a:r>
            <a:r>
              <a:rPr lang="fa-IR" dirty="0" smtClean="0">
                <a:cs typeface="B Titr" pitchFamily="2" charset="-78"/>
              </a:rPr>
              <a:t>اضطراب و هیجان از صفات بارز آنهاست. اگر کودک به صورت افراطی این سایه ها را همراه با استفاده از رنگ خاکستری به کار بندد نشان از افسردگی است. </a:t>
            </a:r>
          </a:p>
          <a:p>
            <a:pPr marL="0" indent="0" algn="r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a-IR" dirty="0" smtClean="0">
              <a:cs typeface="B Titr" pitchFamily="2" charset="-78"/>
            </a:endParaRPr>
          </a:p>
          <a:p>
            <a:pPr marL="274320" indent="-274320" algn="r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dirty="0" smtClean="0">
                <a:cs typeface="B Titr" pitchFamily="2" charset="-78"/>
              </a:rPr>
              <a:t>به طور کلی استفاده زیاد از رنگ خاکستری و زیاد سایه زدن در نقاشی گویایی افسردگی است.</a:t>
            </a:r>
            <a:endParaRPr lang="en-US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92696"/>
            <a:ext cx="8229600" cy="602704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dirty="0">
                <a:solidFill>
                  <a:srgbClr val="FF0000"/>
                </a:solidFill>
                <a:cs typeface="B Titr" pitchFamily="2" charset="-78"/>
              </a:rPr>
              <a:t>خطوط در نقاشی چه معنایی دارند؟</a:t>
            </a:r>
            <a:endParaRPr lang="en-US" sz="40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115615" y="1828800"/>
            <a:ext cx="7690247" cy="4724400"/>
          </a:xfrm>
        </p:spPr>
        <p:txBody>
          <a:bodyPr/>
          <a:lstStyle/>
          <a:p>
            <a:pPr algn="just" rtl="1" eaLnBrk="1" hangingPunct="1"/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خطوط شکسته و زاویه دار</a:t>
            </a:r>
            <a:r>
              <a:rPr lang="fa-IR" sz="2800" dirty="0" smtClean="0">
                <a:cs typeface="B Titr" pitchFamily="2" charset="-78"/>
              </a:rPr>
              <a:t>: بيانگر چابکی،  مردانگي، خشم، نا آرامي و عصبانيت است.</a:t>
            </a:r>
          </a:p>
          <a:p>
            <a:pPr algn="just" rtl="1" eaLnBrk="1" hangingPunct="1"/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خطوط منحنی: </a:t>
            </a:r>
            <a:r>
              <a:rPr lang="fa-IR" sz="2800" dirty="0" smtClean="0">
                <a:cs typeface="B Titr" pitchFamily="2" charset="-78"/>
              </a:rPr>
              <a:t>بیانگر زنانگی، نرمی، صلح، خوددوستداری و تبعیت جویی است.</a:t>
            </a:r>
          </a:p>
          <a:p>
            <a:pPr algn="just" rtl="1" eaLnBrk="1" hangingPunct="1"/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خطوط راست و مستقیم: </a:t>
            </a:r>
            <a:r>
              <a:rPr lang="fa-IR" sz="2800" dirty="0" smtClean="0">
                <a:cs typeface="B Titr" pitchFamily="2" charset="-78"/>
              </a:rPr>
              <a:t>نشان از وقار، آرامش و گاه بی انعطافی است.</a:t>
            </a:r>
          </a:p>
          <a:p>
            <a:pPr algn="just" rtl="1" eaLnBrk="1" hangingPunct="1"/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خطوط سربالا: </a:t>
            </a:r>
            <a:r>
              <a:rPr lang="fa-IR" sz="2800" dirty="0" smtClean="0">
                <a:cs typeface="B Titr" pitchFamily="2" charset="-78"/>
              </a:rPr>
              <a:t>نشانگر شادی، نشاط و امید به زندگی است.</a:t>
            </a:r>
          </a:p>
          <a:p>
            <a:pPr algn="just" rtl="1" eaLnBrk="1" hangingPunct="1"/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خطوط سرازیر: </a:t>
            </a:r>
            <a:r>
              <a:rPr lang="fa-IR" sz="2800" dirty="0" smtClean="0">
                <a:cs typeface="B Titr" pitchFamily="2" charset="-78"/>
              </a:rPr>
              <a:t>نشان دهنده افسردگی، غم، اندوه و بدبینی است.</a:t>
            </a:r>
            <a:endParaRPr lang="en-US" sz="2800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228600"/>
            <a:ext cx="7477125" cy="896144"/>
          </a:xfrm>
        </p:spPr>
        <p:txBody>
          <a:bodyPr/>
          <a:lstStyle/>
          <a:p>
            <a:pPr eaLnBrk="1" hangingPunct="1">
              <a:defRPr/>
            </a:pPr>
            <a:r>
              <a:rPr lang="fa-IR" sz="3600" dirty="0" smtClean="0">
                <a:solidFill>
                  <a:srgbClr val="FF0000"/>
                </a:solidFill>
                <a:cs typeface="B Titr" pitchFamily="2" charset="-78"/>
              </a:rPr>
              <a:t>خطوط در نقاش</a:t>
            </a:r>
            <a:r>
              <a:rPr lang="fa-IR" sz="3600" dirty="0">
                <a:solidFill>
                  <a:srgbClr val="FF0000"/>
                </a:solidFill>
                <a:cs typeface="B Titr" pitchFamily="2" charset="-78"/>
              </a:rPr>
              <a:t>ی</a:t>
            </a:r>
            <a:r>
              <a:rPr lang="fa-IR" sz="3600" dirty="0" smtClean="0">
                <a:solidFill>
                  <a:srgbClr val="FF0000"/>
                </a:solidFill>
                <a:cs typeface="B Titr" pitchFamily="2" charset="-78"/>
              </a:rPr>
              <a:t> چه معنایی دارند؟</a:t>
            </a:r>
            <a:endParaRPr lang="en-US" sz="36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412776"/>
            <a:ext cx="7931224" cy="4911824"/>
          </a:xfrm>
        </p:spPr>
        <p:txBody>
          <a:bodyPr/>
          <a:lstStyle/>
          <a:p>
            <a:pPr algn="just" rtl="1" eaLnBrk="1" hangingPunct="1">
              <a:defRPr/>
            </a:pPr>
            <a:r>
              <a:rPr lang="fa-IR" sz="2600" dirty="0" smtClean="0">
                <a:solidFill>
                  <a:srgbClr val="FF0000"/>
                </a:solidFill>
                <a:cs typeface="B Titr" pitchFamily="2" charset="-78"/>
              </a:rPr>
              <a:t>خطوط باز، کشیده و بلند</a:t>
            </a:r>
            <a:r>
              <a:rPr lang="fa-IR" sz="2600" dirty="0">
                <a:solidFill>
                  <a:srgbClr val="FF0000"/>
                </a:solidFill>
                <a:cs typeface="B Titr" pitchFamily="2" charset="-78"/>
              </a:rPr>
              <a:t>:</a:t>
            </a:r>
            <a:r>
              <a:rPr lang="fa-IR" sz="2600" dirty="0" smtClean="0">
                <a:cs typeface="B Titr" pitchFamily="2" charset="-78"/>
              </a:rPr>
              <a:t> بیانگر راحتی و خوشحالی است.</a:t>
            </a:r>
          </a:p>
          <a:p>
            <a:pPr marL="0" indent="0" algn="just" rtl="1" eaLnBrk="1" hangingPunct="1">
              <a:buFont typeface="Wingdings 2" pitchFamily="18" charset="2"/>
              <a:buNone/>
              <a:defRPr/>
            </a:pPr>
            <a:endParaRPr lang="fa-IR" sz="2600" dirty="0" smtClean="0">
              <a:cs typeface="B Titr" pitchFamily="2" charset="-78"/>
            </a:endParaRPr>
          </a:p>
          <a:p>
            <a:pPr algn="just" rtl="1" eaLnBrk="1" hangingPunct="1">
              <a:defRPr/>
            </a:pPr>
            <a:r>
              <a:rPr lang="fa-IR" sz="2600" dirty="0" smtClean="0">
                <a:solidFill>
                  <a:srgbClr val="FF0000"/>
                </a:solidFill>
                <a:cs typeface="B Titr" pitchFamily="2" charset="-78"/>
              </a:rPr>
              <a:t>خط خطی کردن و پاک کردن های مکرر: </a:t>
            </a:r>
            <a:r>
              <a:rPr lang="fa-IR" sz="2600" dirty="0" smtClean="0">
                <a:cs typeface="B Titr" pitchFamily="2" charset="-78"/>
              </a:rPr>
              <a:t>آشکار کننده تردید و دو دلی، نارضایتی از خود و احساس کمتری کردن است.</a:t>
            </a:r>
          </a:p>
          <a:p>
            <a:pPr marL="0" indent="0" algn="just" rtl="1" eaLnBrk="1" hangingPunct="1">
              <a:buFont typeface="Wingdings 2" pitchFamily="18" charset="2"/>
              <a:buNone/>
              <a:defRPr/>
            </a:pPr>
            <a:endParaRPr lang="fa-IR" sz="2600" dirty="0" smtClean="0">
              <a:cs typeface="B Titr" pitchFamily="2" charset="-78"/>
            </a:endParaRPr>
          </a:p>
          <a:p>
            <a:pPr algn="just" rtl="1" eaLnBrk="1" hangingPunct="1">
              <a:defRPr/>
            </a:pPr>
            <a:r>
              <a:rPr lang="fa-IR" sz="2600" dirty="0" smtClean="0">
                <a:solidFill>
                  <a:srgbClr val="FF0000"/>
                </a:solidFill>
                <a:cs typeface="B Titr" pitchFamily="2" charset="-78"/>
              </a:rPr>
              <a:t>لکه ها و سیاه کردن ها: </a:t>
            </a:r>
            <a:r>
              <a:rPr lang="fa-IR" sz="2600" dirty="0" smtClean="0">
                <a:cs typeface="B Titr" pitchFamily="2" charset="-78"/>
              </a:rPr>
              <a:t>به معنای احساس گناهکاری است.</a:t>
            </a:r>
          </a:p>
          <a:p>
            <a:pPr marL="0" indent="0" algn="just" rtl="1" eaLnBrk="1" hangingPunct="1">
              <a:buFont typeface="Wingdings 2" pitchFamily="18" charset="2"/>
              <a:buNone/>
              <a:defRPr/>
            </a:pPr>
            <a:endParaRPr lang="fa-IR" sz="2600" dirty="0" smtClean="0">
              <a:cs typeface="B Titr" pitchFamily="2" charset="-78"/>
            </a:endParaRPr>
          </a:p>
          <a:p>
            <a:pPr algn="just" rtl="1" eaLnBrk="1" hangingPunct="1">
              <a:defRPr/>
            </a:pPr>
            <a:r>
              <a:rPr lang="fa-IR" sz="2600" dirty="0" smtClean="0">
                <a:solidFill>
                  <a:srgbClr val="FF0000"/>
                </a:solidFill>
                <a:cs typeface="B Titr" pitchFamily="2" charset="-78"/>
              </a:rPr>
              <a:t>ترسیم حلقه: </a:t>
            </a:r>
            <a:r>
              <a:rPr lang="fa-IR" sz="2600" dirty="0" smtClean="0">
                <a:cs typeface="B Titr" pitchFamily="2" charset="-78"/>
              </a:rPr>
              <a:t>کشیدن حلقه حول یک محور ( دايره کشیدن و دورش حلقه کشیدن مانند زنجير)، توسط کودکان تا 4 سال مشکلی ندارد اما از 4 سالگي به بعد بيانگر روان گسيختگي است.</a:t>
            </a:r>
            <a:endParaRPr lang="en-US" sz="2600" dirty="0" smtClean="0">
              <a:cs typeface="B Titr" pitchFamily="2" charset="-78"/>
            </a:endParaRPr>
          </a:p>
          <a:p>
            <a:pPr marL="0" indent="0" algn="just" rtl="1" eaLnBrk="1" hangingPunct="1">
              <a:buNone/>
              <a:defRPr/>
            </a:pPr>
            <a:endParaRPr lang="fa-IR" sz="2600" dirty="0" smtClean="0">
              <a:cs typeface="B Titr" pitchFamily="2" charset="-78"/>
            </a:endParaRPr>
          </a:p>
          <a:p>
            <a:pPr algn="just" rtl="1" eaLnBrk="1" hangingPunct="1">
              <a:defRPr/>
            </a:pPr>
            <a:endParaRPr lang="en-US" sz="2600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به این نکات توجه کنید:</a:t>
            </a:r>
            <a:endParaRPr lang="en-US" sz="40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371600"/>
            <a:ext cx="7643192" cy="4953000"/>
          </a:xfrm>
        </p:spPr>
        <p:txBody>
          <a:bodyPr>
            <a:normAutofit lnSpcReduction="10000"/>
          </a:bodyPr>
          <a:lstStyle/>
          <a:p>
            <a:pPr marL="274320" indent="-27432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2800" dirty="0" smtClean="0">
                <a:cs typeface="B Titr" pitchFamily="2" charset="-78"/>
              </a:rPr>
              <a:t>- افرادي كه نقاشي هايشان خيلي به هم ريخته و كثيف است یا نقاشی دارای وضوح، نظم و دقت زیاد در جزییات باشد، گرایش به </a:t>
            </a:r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وسواس و تثبیت در مرحله مقعدی </a:t>
            </a:r>
            <a:r>
              <a:rPr lang="fa-IR" sz="2800" dirty="0" smtClean="0">
                <a:cs typeface="B Titr" pitchFamily="2" charset="-78"/>
              </a:rPr>
              <a:t> را نشان می دهند.</a:t>
            </a:r>
          </a:p>
          <a:p>
            <a:pPr marL="0" indent="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a-IR" sz="2800" dirty="0" smtClean="0">
              <a:cs typeface="B Titr" pitchFamily="2" charset="-78"/>
            </a:endParaRPr>
          </a:p>
          <a:p>
            <a:pPr marL="274320" indent="-27432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2800" dirty="0" smtClean="0">
                <a:cs typeface="B Titr" pitchFamily="2" charset="-78"/>
              </a:rPr>
              <a:t>- افرادي كه در نقاشي زياد خط خطي مي كنند و يا زياد پاك مي كنند به معناي احساس حقارت، نارضايتي از خود و نامصمم بودن( </a:t>
            </a:r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ترديد و دودلي</a:t>
            </a:r>
            <a:r>
              <a:rPr lang="fa-IR" sz="2800" dirty="0" smtClean="0">
                <a:cs typeface="B Titr" pitchFamily="2" charset="-78"/>
              </a:rPr>
              <a:t>) است. </a:t>
            </a:r>
          </a:p>
          <a:p>
            <a:pPr marL="0" indent="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a-IR" sz="2800" dirty="0" smtClean="0">
              <a:cs typeface="B Titr" pitchFamily="2" charset="-78"/>
            </a:endParaRPr>
          </a:p>
          <a:p>
            <a:pPr marL="274320" indent="-27432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2800" smtClean="0">
                <a:cs typeface="B Titr" pitchFamily="2" charset="-78"/>
              </a:rPr>
              <a:t>- همچنين </a:t>
            </a:r>
            <a:r>
              <a:rPr lang="fa-IR" sz="2800" dirty="0" smtClean="0">
                <a:cs typeface="B Titr" pitchFamily="2" charset="-78"/>
              </a:rPr>
              <a:t>پاك كردن زياد مي تواند علامتي از </a:t>
            </a:r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وسواس</a:t>
            </a:r>
            <a:r>
              <a:rPr lang="fa-IR" sz="2800" dirty="0" smtClean="0">
                <a:cs typeface="B Titr" pitchFamily="2" charset="-78"/>
              </a:rPr>
              <a:t> باشد.</a:t>
            </a:r>
            <a:endParaRPr lang="en-US" sz="2800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cs typeface="Traditional Arabic" pitchFamily="18" charset="-78"/>
            </a:endParaRP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0638" y="0"/>
            <a:ext cx="9164638" cy="702940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85800"/>
            <a:ext cx="8915400" cy="685800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قرينه سازي</a:t>
            </a:r>
            <a:endParaRPr lang="en-US" sz="4000" dirty="0" smtClean="0">
              <a:solidFill>
                <a:srgbClr val="FF0000"/>
              </a:solidFill>
              <a:cs typeface="Traditional Arabic" pitchFamily="18" charset="-78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772817"/>
            <a:ext cx="7859216" cy="4780384"/>
          </a:xfrm>
        </p:spPr>
        <p:txBody>
          <a:bodyPr>
            <a:normAutofit/>
          </a:bodyPr>
          <a:lstStyle/>
          <a:p>
            <a:pPr marL="274320" indent="-27432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2800" dirty="0" smtClean="0">
                <a:cs typeface="B Titr" pitchFamily="2" charset="-78"/>
              </a:rPr>
              <a:t>عدم رعايت تقارن و رعايت افراطي آن نابهنجاری است.</a:t>
            </a:r>
          </a:p>
          <a:p>
            <a:pPr marL="274320" indent="-27432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a-IR" sz="2800" dirty="0" smtClean="0">
              <a:cs typeface="B Titr" pitchFamily="2" charset="-78"/>
            </a:endParaRPr>
          </a:p>
          <a:p>
            <a:pPr marL="274320" indent="-27432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2800" dirty="0" smtClean="0">
                <a:cs typeface="B Titr" pitchFamily="2" charset="-78"/>
              </a:rPr>
              <a:t>معمولا</a:t>
            </a:r>
            <a:r>
              <a:rPr lang="fa-IR" sz="2800" dirty="0">
                <a:cs typeface="B Titr" pitchFamily="2" charset="-78"/>
              </a:rPr>
              <a:t>ً</a:t>
            </a:r>
            <a:r>
              <a:rPr lang="fa-IR" sz="2800" dirty="0" smtClean="0">
                <a:cs typeface="B Titr" pitchFamily="2" charset="-78"/>
              </a:rPr>
              <a:t> كساني كه تقارن را حفظ نمي كنند مبتلا به اختلالات عاطفي و عصب شناسي هستند.</a:t>
            </a:r>
          </a:p>
          <a:p>
            <a:pPr marL="0" indent="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a-IR" sz="2800" dirty="0" smtClean="0">
              <a:cs typeface="B Titr" pitchFamily="2" charset="-78"/>
            </a:endParaRPr>
          </a:p>
          <a:p>
            <a:pPr marL="274320" indent="-274320"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افراط در استفاده از خط كش (تا نقاشي دقيقاً قرينه شود):  </a:t>
            </a:r>
            <a:r>
              <a:rPr lang="fa-IR" sz="2800" dirty="0" smtClean="0">
                <a:cs typeface="B Titr" pitchFamily="2" charset="-78"/>
              </a:rPr>
              <a:t>نمايانگر </a:t>
            </a:r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وسواس</a:t>
            </a:r>
            <a:r>
              <a:rPr lang="fa-IR" sz="2800" dirty="0" smtClean="0">
                <a:cs typeface="B Titr" pitchFamily="2" charset="-78"/>
              </a:rPr>
              <a:t>، فزون كنشي و بازداري است.</a:t>
            </a:r>
            <a:endParaRPr lang="en-US" sz="2800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eaLnBrk="1" hangingPunct="1">
              <a:defRPr/>
            </a:pPr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توجه</a:t>
            </a:r>
            <a:endParaRPr lang="en-US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7490792" cy="5025678"/>
          </a:xfrm>
        </p:spPr>
        <p:txBody>
          <a:bodyPr/>
          <a:lstStyle/>
          <a:p>
            <a:pPr algn="just" rtl="1" eaLnBrk="1" hangingPunct="1">
              <a:defRPr/>
            </a:pPr>
            <a:r>
              <a:rPr lang="fa-IR" sz="3600" dirty="0" smtClean="0">
                <a:cs typeface="B Titr" pitchFamily="2" charset="-78"/>
              </a:rPr>
              <a:t> </a:t>
            </a:r>
            <a:r>
              <a:rPr lang="fa-IR" dirty="0" smtClean="0">
                <a:cs typeface="B Titr" pitchFamily="2" charset="-78"/>
              </a:rPr>
              <a:t>حرکت نقاشی از سمت </a:t>
            </a:r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چپ به راست </a:t>
            </a:r>
            <a:r>
              <a:rPr lang="fa-IR" dirty="0" smtClean="0">
                <a:cs typeface="B Titr" pitchFamily="2" charset="-78"/>
              </a:rPr>
              <a:t>نشان دهنده حرکت طبیعی پیش رونده است.</a:t>
            </a:r>
          </a:p>
          <a:p>
            <a:pPr marL="0" indent="0" algn="just" rtl="1" eaLnBrk="1" hangingPunct="1">
              <a:buFont typeface="Wingdings 2" pitchFamily="18" charset="2"/>
              <a:buNone/>
              <a:defRPr/>
            </a:pPr>
            <a:endParaRPr lang="fa-IR" dirty="0" smtClean="0">
              <a:cs typeface="B Titr" pitchFamily="2" charset="-78"/>
            </a:endParaRPr>
          </a:p>
          <a:p>
            <a:pPr algn="just" rtl="1" eaLnBrk="1" hangingPunct="1">
              <a:defRPr/>
            </a:pPr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راست به چپ</a:t>
            </a:r>
            <a:r>
              <a:rPr lang="fa-IR" dirty="0" smtClean="0">
                <a:cs typeface="B Titr" pitchFamily="2" charset="-78"/>
              </a:rPr>
              <a:t>: اگر آزمودنی راست برتر باشد، حرکت از راست به چپ، نشان دهنده تمایل فرد به واپس روی شدید است که می تواند نتایج مرضی داشته باشد.</a:t>
            </a:r>
          </a:p>
          <a:p>
            <a:pPr marL="0" indent="0" algn="just" rtl="1" eaLnBrk="1" hangingPunct="1">
              <a:buFont typeface="Wingdings 2" pitchFamily="18" charset="2"/>
              <a:buNone/>
              <a:defRPr/>
            </a:pPr>
            <a:endParaRPr lang="fa-IR" dirty="0" smtClean="0">
              <a:cs typeface="B Titr" pitchFamily="2" charset="-78"/>
            </a:endParaRPr>
          </a:p>
          <a:p>
            <a:pPr algn="just" rtl="1" eaLnBrk="1" hangingPunct="1">
              <a:defRPr/>
            </a:pPr>
            <a:r>
              <a:rPr lang="fa-IR" sz="2400" dirty="0" smtClean="0">
                <a:solidFill>
                  <a:srgbClr val="FF0000"/>
                </a:solidFill>
                <a:cs typeface="B Titr" pitchFamily="2" charset="-78"/>
              </a:rPr>
              <a:t>(معمولاً در چپ دستان، معنای ترسیم در نواحی چپ و راست معکوس است).</a:t>
            </a:r>
            <a:endParaRPr lang="en-US" sz="2400" dirty="0" smtClean="0">
              <a:solidFill>
                <a:srgbClr val="FF0000"/>
              </a:solidFill>
              <a:cs typeface="B Titr" pitchFamily="2" charset="-78"/>
            </a:endParaRPr>
          </a:p>
          <a:p>
            <a:pPr algn="just" rtl="1" eaLnBrk="1" hangingPunct="1">
              <a:defRPr/>
            </a:pPr>
            <a:endParaRPr lang="en-US" sz="3600" dirty="0" smtClean="0">
              <a:cs typeface="B Titr" pitchFamily="2" charset="-78"/>
            </a:endParaRPr>
          </a:p>
          <a:p>
            <a:pPr algn="just" rtl="1" eaLnBrk="1" hangingPunct="1">
              <a:defRPr/>
            </a:pPr>
            <a:endParaRPr lang="en-US" sz="3600" dirty="0" smtClean="0">
              <a:cs typeface="Majalla U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533400" y="1981200"/>
            <a:ext cx="7851775" cy="12192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899592" y="1196752"/>
            <a:ext cx="7854950" cy="324036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endParaRPr lang="en-US" sz="5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Titr" pitchFamily="2" charset="-78"/>
            </a:endParaRPr>
          </a:p>
          <a:p>
            <a:pPr eaLnBrk="1" hangingPunct="1"/>
            <a:r>
              <a:rPr lang="fa-IR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rPr>
              <a:t>وسعت و نیروی خطوط ترسیمی</a:t>
            </a:r>
            <a:endParaRPr lang="en-US" sz="5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910"/>
          </a:xfrm>
        </p:spPr>
        <p:txBody>
          <a:bodyPr/>
          <a:lstStyle/>
          <a:p>
            <a:pPr eaLnBrk="1" hangingPunct="1">
              <a:defRPr/>
            </a:pPr>
            <a:r>
              <a:rPr lang="fa-IR" sz="5400" dirty="0" smtClean="0">
                <a:solidFill>
                  <a:srgbClr val="FF0000"/>
                </a:solidFill>
                <a:cs typeface="B Titr" pitchFamily="2" charset="-78"/>
              </a:rPr>
              <a:t>وسعت</a:t>
            </a:r>
            <a:endParaRPr lang="en-US" sz="54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algn="just" rtl="1" eaLnBrk="1" hangingPunct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خطوط با حرکت گسترده و اشغال بخش قابل ملاحظه ای از صفحه نقاشی: </a:t>
            </a:r>
            <a:r>
              <a:rPr lang="fa-IR" dirty="0" smtClean="0">
                <a:cs typeface="B Titr" pitchFamily="2" charset="-78"/>
              </a:rPr>
              <a:t>نمایانگر گسترش حیاتی و سهولت برون گرایی تمایلات است.</a:t>
            </a:r>
          </a:p>
          <a:p>
            <a:pPr marL="0" indent="0" algn="just" rtl="1" eaLnBrk="1" hangingPunct="1">
              <a:buNone/>
            </a:pPr>
            <a:endParaRPr lang="fa-IR" dirty="0" smtClean="0">
              <a:cs typeface="B Titr" pitchFamily="2" charset="-78"/>
            </a:endParaRPr>
          </a:p>
          <a:p>
            <a:pPr algn="just" rtl="1" eaLnBrk="1" hangingPunct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گستردگی کم حرکت و خطوط کوتاه یا خطوط طویل اما مقطع: </a:t>
            </a:r>
            <a:r>
              <a:rPr lang="fa-IR" dirty="0" smtClean="0">
                <a:cs typeface="B Titr" pitchFamily="2" charset="-78"/>
              </a:rPr>
              <a:t>وقفه در گسترش حیاتی و میل شدید به درون گرایی.</a:t>
            </a:r>
            <a:endParaRPr lang="en-US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8458200" cy="7588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خطوط در نقاشی چه معنایی دارند؟</a:t>
            </a:r>
            <a:endParaRPr lang="en-US" sz="40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676400"/>
            <a:ext cx="8020000" cy="4800600"/>
          </a:xfrm>
        </p:spPr>
        <p:txBody>
          <a:bodyPr/>
          <a:lstStyle/>
          <a:p>
            <a:pPr algn="just" rtl="1" eaLnBrk="1" hangingPunct="1"/>
            <a:r>
              <a:rPr lang="fa-IR" sz="3000" dirty="0" smtClean="0">
                <a:solidFill>
                  <a:srgbClr val="FF0000"/>
                </a:solidFill>
                <a:cs typeface="B Titr" pitchFamily="2" charset="-78"/>
              </a:rPr>
              <a:t>خطوط خيلي پر رنگ و ضخيم: </a:t>
            </a:r>
            <a:r>
              <a:rPr lang="fa-IR" sz="3000" dirty="0" smtClean="0">
                <a:cs typeface="B Titr" pitchFamily="2" charset="-78"/>
              </a:rPr>
              <a:t>تمايل به برون ريزي غرایز، تمايل به لذت جسماني و شهوت گرايي </a:t>
            </a:r>
          </a:p>
          <a:p>
            <a:pPr algn="just" rtl="1" eaLnBrk="1" hangingPunct="1"/>
            <a:endParaRPr lang="fa-IR" sz="3000" dirty="0" smtClean="0">
              <a:cs typeface="B Titr" pitchFamily="2" charset="-78"/>
            </a:endParaRPr>
          </a:p>
          <a:p>
            <a:pPr algn="just" rtl="1" eaLnBrk="1" hangingPunct="1"/>
            <a:r>
              <a:rPr lang="fa-IR" sz="3000" dirty="0" smtClean="0">
                <a:solidFill>
                  <a:srgbClr val="FF0000"/>
                </a:solidFill>
                <a:cs typeface="B Titr" pitchFamily="2" charset="-78"/>
              </a:rPr>
              <a:t>خطوط خيلي با فشار(پاره شدن کاغذ): </a:t>
            </a:r>
            <a:r>
              <a:rPr lang="fa-IR" sz="3000" dirty="0" smtClean="0">
                <a:cs typeface="B Titr" pitchFamily="2" charset="-78"/>
              </a:rPr>
              <a:t>پرخاشگري و احساسات پرخاشگرانه را منعكس مي سازد و فرد نياز دارد عواطف خود را برون ريزي كند و گاهی واکنش جبرانی ترس از ناتوانی در کودک را منعکس می کند.</a:t>
            </a:r>
            <a:endParaRPr lang="en-US" sz="3000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خطوط در نقاشی چه معنایی دارند؟</a:t>
            </a:r>
            <a:endParaRPr lang="en-US" sz="40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>
            <a:normAutofit/>
          </a:bodyPr>
          <a:lstStyle/>
          <a:p>
            <a:pPr marL="274320" indent="-274320" algn="r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2800" b="1" dirty="0" smtClean="0">
                <a:solidFill>
                  <a:srgbClr val="FF0000"/>
                </a:solidFill>
                <a:cs typeface="B Titr" pitchFamily="2" charset="-78"/>
              </a:rPr>
              <a:t>خطوط با فشار زیاد و محکم اما بریده بریده، منقطع و کوتاه: </a:t>
            </a:r>
            <a:r>
              <a:rPr lang="fa-IR" sz="2800" dirty="0" smtClean="0">
                <a:cs typeface="B Titr" pitchFamily="2" charset="-78"/>
              </a:rPr>
              <a:t>پرخاشگری و ضعف عصبی کودک است.   </a:t>
            </a:r>
          </a:p>
          <a:p>
            <a:pPr marL="0" indent="0" algn="r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a-IR" sz="2800" dirty="0" smtClean="0">
              <a:cs typeface="B Titr" pitchFamily="2" charset="-78"/>
            </a:endParaRPr>
          </a:p>
          <a:p>
            <a:pPr marL="0" indent="0" algn="r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خطوطی که پررنگ شروع شوند اما با خطوط کم رنگ ادامه یابند:</a:t>
            </a:r>
          </a:p>
          <a:p>
            <a:pPr marL="274320" indent="-274320" algn="r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a-IR" sz="2800" dirty="0" smtClean="0">
                <a:cs typeface="B Titr" pitchFamily="2" charset="-78"/>
              </a:rPr>
              <a:t>کمبود جوش و خروش و سرزندگی در کودک .</a:t>
            </a:r>
          </a:p>
          <a:p>
            <a:pPr marL="274320" indent="-274320" algn="r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a-IR" sz="2800" dirty="0" smtClean="0">
                <a:cs typeface="B Titr" pitchFamily="2" charset="-78"/>
              </a:rPr>
              <a:t>کمبود فضایی  برای بروز خود می یابند.</a:t>
            </a:r>
          </a:p>
          <a:p>
            <a:pPr marL="274320" indent="-274320" algn="r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a-IR" sz="2800" dirty="0" smtClean="0">
                <a:cs typeface="B Titr" pitchFamily="2" charset="-78"/>
              </a:rPr>
              <a:t>عدم قابلیت کودک در انجام کارها.</a:t>
            </a:r>
            <a:endParaRPr lang="fa-IR" sz="2800" dirty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457200"/>
            <a:ext cx="8534400" cy="990600"/>
          </a:xfrm>
        </p:spPr>
        <p:txBody>
          <a:bodyPr>
            <a:normAutofit/>
          </a:bodyPr>
          <a:lstStyle/>
          <a:p>
            <a:pPr rtl="1" eaLnBrk="1" fontAlgn="auto" hangingPunct="1">
              <a:spcAft>
                <a:spcPts val="0"/>
              </a:spcAft>
              <a:defRPr/>
            </a:pPr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خطوط کم رنگ</a:t>
            </a:r>
            <a:endParaRPr lang="en-US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043607" y="1676400"/>
            <a:ext cx="7762255" cy="4724400"/>
          </a:xfrm>
        </p:spPr>
        <p:txBody>
          <a:bodyPr/>
          <a:lstStyle/>
          <a:p>
            <a:pPr algn="just" rtl="1" eaLnBrk="1" hangingPunct="1"/>
            <a:r>
              <a:rPr lang="fa-IR" dirty="0" smtClean="0">
                <a:cs typeface="B Titr" pitchFamily="2" charset="-78"/>
              </a:rPr>
              <a:t>بيانگرحساسیت، ملایمت و ظرافت و گاهی بیانگركمرويي، ترس و اضطراب و بازداري غرایز و فقدان اعتماد به نفس است.</a:t>
            </a:r>
          </a:p>
          <a:p>
            <a:pPr algn="just" rtl="1" eaLnBrk="1" hangingPunct="1"/>
            <a:r>
              <a:rPr lang="fa-IR" dirty="0" smtClean="0">
                <a:cs typeface="B Titr" pitchFamily="2" charset="-78"/>
              </a:rPr>
              <a:t> فرد خيلي راحت نمي تواند غرایز و عواطفش را بيان و برون ريزي كند. </a:t>
            </a:r>
          </a:p>
          <a:p>
            <a:pPr algn="just" rtl="1" eaLnBrk="1" hangingPunct="1"/>
            <a:r>
              <a:rPr lang="fa-IR" dirty="0" smtClean="0">
                <a:cs typeface="B Titr" pitchFamily="2" charset="-78"/>
              </a:rPr>
              <a:t>نوعي پنهان كاري ديده مي شود. (افرادي كه مطالبي را براي پنهان كردن دارند، افرادي هستند كه اعتماد به نفس لازم را ندارند).</a:t>
            </a:r>
            <a:endParaRPr lang="en-US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 eaLnBrk="1" hangingPunct="1">
              <a:defRPr/>
            </a:pPr>
            <a:r>
              <a:rPr lang="en-US" sz="2800" dirty="0" smtClean="0">
                <a:cs typeface="Traditional Arabic" pitchFamily="18" charset="-78"/>
              </a:rPr>
              <a:t/>
            </a:r>
            <a:br>
              <a:rPr lang="en-US" sz="2800" dirty="0" smtClean="0">
                <a:cs typeface="Traditional Arabic" pitchFamily="18" charset="-78"/>
              </a:rPr>
            </a:b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خطوط در نقاشی چه معنایی دارند؟</a:t>
            </a:r>
            <a:endParaRPr lang="en-US" sz="40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787208" cy="4551784"/>
          </a:xfrm>
        </p:spPr>
        <p:txBody>
          <a:bodyPr/>
          <a:lstStyle/>
          <a:p>
            <a:pPr algn="r" rtl="1" eaLnBrk="1" hangingPunct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خطوط نازک با حرکات ملایم و کم رنگ: </a:t>
            </a:r>
            <a:r>
              <a:rPr lang="fa-IR" dirty="0">
                <a:cs typeface="B Titr" pitchFamily="2" charset="-78"/>
              </a:rPr>
              <a:t>نشانگر خجالتی بودن کودک است.</a:t>
            </a:r>
          </a:p>
          <a:p>
            <a:pPr algn="r" rtl="1" eaLnBrk="1" hangingPunct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خطوط کم رنگ و شکننده:  </a:t>
            </a:r>
            <a:r>
              <a:rPr lang="fa-IR" dirty="0" smtClean="0">
                <a:cs typeface="B Titr" pitchFamily="2" charset="-78"/>
              </a:rPr>
              <a:t>نشان ازکمرویی، عدم اعتماد به نفس و ترس کودک است.</a:t>
            </a:r>
          </a:p>
          <a:p>
            <a:pPr algn="r" rtl="1" eaLnBrk="1" hangingPunct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خطوط نازک، موج دار و شکننده : </a:t>
            </a:r>
            <a:r>
              <a:rPr lang="fa-IR" dirty="0">
                <a:cs typeface="B Titr" pitchFamily="2" charset="-78"/>
              </a:rPr>
              <a:t>نشان از عدم امنیت عاطفی و افسردگی کودک است.</a:t>
            </a:r>
          </a:p>
          <a:p>
            <a:pPr marL="0" indent="0" algn="r" rtl="1" eaLnBrk="1" hangingPunct="1">
              <a:buNone/>
            </a:pPr>
            <a:endParaRPr lang="en-US" dirty="0" smtClean="0">
              <a:solidFill>
                <a:srgbClr val="002060"/>
              </a:solidFill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خطوط منقطع</a:t>
            </a:r>
            <a:endParaRPr lang="en-US" sz="4000" dirty="0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043607" y="1524000"/>
            <a:ext cx="7762255" cy="5181600"/>
          </a:xfrm>
        </p:spPr>
        <p:txBody>
          <a:bodyPr>
            <a:normAutofit/>
          </a:bodyPr>
          <a:lstStyle/>
          <a:p>
            <a:pPr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fa-IR" dirty="0" smtClean="0">
                <a:cs typeface="B Titr" pitchFamily="2" charset="-78"/>
              </a:rPr>
              <a:t>معمولاً نشانه ترديد و دودلي است. </a:t>
            </a:r>
          </a:p>
          <a:p>
            <a:pPr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fa-IR" dirty="0" smtClean="0">
                <a:cs typeface="B Titr" pitchFamily="2" charset="-78"/>
              </a:rPr>
              <a:t>كمال جو و تاثير پذيرند. </a:t>
            </a:r>
          </a:p>
          <a:p>
            <a:pPr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fa-IR" dirty="0" smtClean="0">
                <a:cs typeface="B Titr" pitchFamily="2" charset="-78"/>
              </a:rPr>
              <a:t>اعتماد به نفس لازم را ندارند. </a:t>
            </a:r>
          </a:p>
          <a:p>
            <a:pPr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fa-IR" dirty="0" smtClean="0">
                <a:cs typeface="B Titr" pitchFamily="2" charset="-78"/>
              </a:rPr>
              <a:t>در كارهايشان دودل هستند و به طور وسواسی دقت مي كنند.</a:t>
            </a:r>
          </a:p>
          <a:p>
            <a:pPr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fa-IR" dirty="0" smtClean="0">
                <a:cs typeface="B Titr" pitchFamily="2" charset="-78"/>
              </a:rPr>
              <a:t>(البته نقاشي هاي كثيف و درهم نيز ترديد و مردد بودن و وسواس را نشان مي دهند).</a:t>
            </a:r>
          </a:p>
          <a:p>
            <a:pPr algn="just" rtl="1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en-US" sz="3600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3287</TotalTime>
  <Words>872</Words>
  <Application>Microsoft Office PowerPoint</Application>
  <PresentationFormat>On-screen Show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Diseño predeterminado</vt:lpstr>
      <vt:lpstr>PowerPoint Presentation</vt:lpstr>
      <vt:lpstr>توجه</vt:lpstr>
      <vt:lpstr>PowerPoint Presentation</vt:lpstr>
      <vt:lpstr>وسعت</vt:lpstr>
      <vt:lpstr>خطوط در نقاشی چه معنایی دارند؟</vt:lpstr>
      <vt:lpstr>خطوط در نقاشی چه معنایی دارند؟</vt:lpstr>
      <vt:lpstr>خطوط کم رنگ</vt:lpstr>
      <vt:lpstr> خطوط در نقاشی چه معنایی دارند؟</vt:lpstr>
      <vt:lpstr>خطوط منقطع</vt:lpstr>
      <vt:lpstr>خطوط در نقاشی چه معنایی دارند؟</vt:lpstr>
      <vt:lpstr>خطوط در نقاشی چه معنایی دارند؟</vt:lpstr>
      <vt:lpstr>خطوط در نقاشی چه معنایی دارند؟</vt:lpstr>
      <vt:lpstr>خطوط در نقاشی چه معنایی دارند؟</vt:lpstr>
      <vt:lpstr>به این نکات توجه کنید:</vt:lpstr>
      <vt:lpstr>PowerPoint Presentation</vt:lpstr>
      <vt:lpstr>قرينه سازي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nasir5</cp:lastModifiedBy>
  <cp:revision>556</cp:revision>
  <dcterms:created xsi:type="dcterms:W3CDTF">2010-05-23T14:28:12Z</dcterms:created>
  <dcterms:modified xsi:type="dcterms:W3CDTF">2017-06-18T06:52:00Z</dcterms:modified>
</cp:coreProperties>
</file>