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8" r:id="rId2"/>
    <p:sldId id="269" r:id="rId3"/>
    <p:sldId id="290" r:id="rId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94"/>
    <a:srgbClr val="CC0099"/>
    <a:srgbClr val="8BF2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17" autoAdjust="0"/>
    <p:restoredTop sz="94849" autoAdjust="0"/>
  </p:normalViewPr>
  <p:slideViewPr>
    <p:cSldViewPr>
      <p:cViewPr>
        <p:scale>
          <a:sx n="77" d="100"/>
          <a:sy n="77" d="100"/>
        </p:scale>
        <p:origin x="-123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F1FC4-15AC-4B1A-914E-5E50A0EF58B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72EB5-AE66-4D5A-AAB1-AD866BAA9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538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A16A6-9FE8-4B7E-9173-33A561ED8E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73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8F31-2FF2-407D-A193-8CDEF383B8C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422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F10DC-7D63-4A75-A94D-2302E09B605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95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D7EF-4DE0-4D5C-B63F-FBDFF8EC61C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439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B26F-BDAF-41DC-AC13-16F3BF0DCF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204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354FB-C648-4BEA-B7FC-5705B5BDDF3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46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57E38-C158-48F3-A7F0-A92E9713CE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429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FAC6-D55A-4CBB-8DA2-1F60CCEFD8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967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7F084-5F38-452B-B8B1-CCAB905985A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017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D419F-9EC4-4DA6-A3BA-2B3E7E381E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569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E71C5-BE6A-45B8-BC82-8D9A5FD587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748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28F28F3-53EA-4694-ABE9-AF6DAC4728F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65496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EE26BA"/>
                </a:solidFill>
              </a:rPr>
              <a:t/>
            </a:r>
            <a:br>
              <a:rPr lang="en-US" sz="3600" dirty="0" smtClean="0">
                <a:solidFill>
                  <a:srgbClr val="EE26BA"/>
                </a:solidFill>
              </a:rPr>
            </a:br>
            <a:r>
              <a:rPr lang="fa-IR" sz="5300" dirty="0" smtClean="0">
                <a:solidFill>
                  <a:srgbClr val="FF0000"/>
                </a:solidFill>
                <a:cs typeface="B Titr" pitchFamily="2" charset="-78"/>
              </a:rPr>
              <a:t>بالاي صفحه</a:t>
            </a:r>
            <a:r>
              <a:rPr lang="fa-IR" sz="3600" dirty="0" smtClean="0">
                <a:solidFill>
                  <a:srgbClr val="EE26BA"/>
                </a:solidFill>
              </a:rPr>
              <a:t/>
            </a:r>
            <a:br>
              <a:rPr lang="fa-IR" sz="3600" dirty="0" smtClean="0">
                <a:solidFill>
                  <a:srgbClr val="EE26BA"/>
                </a:solidFill>
              </a:rPr>
            </a:br>
            <a:endParaRPr lang="en-US" sz="3600" dirty="0" smtClean="0">
              <a:solidFill>
                <a:srgbClr val="EE26BA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/>
          <a:lstStyle/>
          <a:p>
            <a:pPr algn="just" rtl="1" eaLnBrk="1" hangingPunct="1"/>
            <a:r>
              <a:rPr lang="fa-IR" dirty="0" smtClean="0">
                <a:cs typeface="B Titr" pitchFamily="2" charset="-78"/>
              </a:rPr>
              <a:t>معرف آسمان است.</a:t>
            </a:r>
          </a:p>
          <a:p>
            <a:pPr algn="just" rtl="1" eaLnBrk="1" hangingPunct="1"/>
            <a:r>
              <a:rPr lang="fa-IR" dirty="0" smtClean="0">
                <a:cs typeface="B Titr" pitchFamily="2" charset="-78"/>
              </a:rPr>
              <a:t> بنابراين گوياي آرمان گرايي، خيال پردازي، رويا پردازي است و تا حدي غير واقعي بودن را به نمايش مي گذارد.</a:t>
            </a:r>
          </a:p>
          <a:p>
            <a:pPr algn="just" eaLnBrk="1" hangingPunct="1"/>
            <a:endParaRPr lang="en-US" sz="4800" dirty="0" smtClean="0"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910"/>
          </a:xfrm>
        </p:spPr>
        <p:txBody>
          <a:bodyPr/>
          <a:lstStyle/>
          <a:p>
            <a:pPr eaLnBrk="1" hangingPunct="1">
              <a:defRPr/>
            </a:pPr>
            <a:r>
              <a:rPr lang="fa-IR" sz="4800" dirty="0" smtClean="0">
                <a:solidFill>
                  <a:srgbClr val="FF0000"/>
                </a:solidFill>
                <a:cs typeface="B Titr" pitchFamily="2" charset="-78"/>
              </a:rPr>
              <a:t>نکات مهم </a:t>
            </a:r>
            <a:endParaRPr lang="en-US" sz="48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3568" y="1412776"/>
            <a:ext cx="8003232" cy="4713387"/>
          </a:xfrm>
        </p:spPr>
        <p:txBody>
          <a:bodyPr/>
          <a:lstStyle/>
          <a:p>
            <a:pPr algn="r" rtl="1" eaLnBrk="1" hangingPunct="1">
              <a:buFont typeface="Arial" pitchFamily="34" charset="0"/>
              <a:buChar char="•"/>
              <a:defRPr/>
            </a:pPr>
            <a:r>
              <a:rPr lang="fa-IR" sz="2300" dirty="0" smtClean="0">
                <a:cs typeface="B Titr" pitchFamily="2" charset="-78"/>
              </a:rPr>
              <a:t>کودکانی که زمینه تربیتی خوبی دارند و از آرامش روانی برخوردارند تصویر را کاملاً در وسط صفحه و نه زیاد بزرگ و نه خیلی کوچک ترسیم می کنند.</a:t>
            </a:r>
            <a:endParaRPr lang="en-US" sz="2300" dirty="0" smtClean="0">
              <a:cs typeface="B Titr" pitchFamily="2" charset="-78"/>
            </a:endParaRPr>
          </a:p>
          <a:p>
            <a:pPr algn="r" rtl="1" eaLnBrk="1" hangingPunct="1">
              <a:buFont typeface="Arial" pitchFamily="34" charset="0"/>
              <a:buChar char="•"/>
              <a:defRPr/>
            </a:pPr>
            <a:endParaRPr lang="en-US" sz="2300" dirty="0" smtClean="0">
              <a:cs typeface="B Titr" pitchFamily="2" charset="-78"/>
            </a:endParaRPr>
          </a:p>
          <a:p>
            <a:pPr algn="r" rtl="1" eaLnBrk="1" hangingPunct="1">
              <a:buFont typeface="Arial" pitchFamily="34" charset="0"/>
              <a:buChar char="•"/>
              <a:defRPr/>
            </a:pPr>
            <a:r>
              <a:rPr lang="fa-IR" sz="2300" dirty="0" smtClean="0">
                <a:cs typeface="B Titr" pitchFamily="2" charset="-78"/>
              </a:rPr>
              <a:t>وقتی کودک تمام صفحه را پر از خط می کند، تمایلش را به تصاحب جای بیشتر در قلب مادر و عاطفه مادر نشان می دهد.</a:t>
            </a:r>
          </a:p>
          <a:p>
            <a:pPr algn="r" rtl="1" eaLnBrk="1" hangingPunct="1">
              <a:buFont typeface="Arial" pitchFamily="34" charset="0"/>
              <a:buChar char="•"/>
              <a:defRPr/>
            </a:pPr>
            <a:endParaRPr lang="fa-IR" sz="2300" dirty="0" smtClean="0">
              <a:cs typeface="B Titr" pitchFamily="2" charset="-78"/>
            </a:endParaRPr>
          </a:p>
          <a:p>
            <a:pPr algn="r" rtl="1" eaLnBrk="1" hangingPunct="1">
              <a:buFont typeface="Arial" pitchFamily="34" charset="0"/>
              <a:buChar char="•"/>
              <a:defRPr/>
            </a:pPr>
            <a:r>
              <a:rPr lang="fa-IR" sz="2300" dirty="0" smtClean="0">
                <a:cs typeface="B Titr" pitchFamily="2" charset="-78"/>
              </a:rPr>
              <a:t>بخش هایی که سفید گذاشته می شود نشان دهنده ممنوعیت ها و فاصله گیری هاست و با توجه به معنای صفحه باید تفسیر شود.</a:t>
            </a:r>
          </a:p>
          <a:p>
            <a:pPr algn="r" rtl="1" eaLnBrk="1" hangingPunct="1">
              <a:buFont typeface="Arial" pitchFamily="34" charset="0"/>
              <a:buChar char="•"/>
              <a:defRPr/>
            </a:pPr>
            <a:endParaRPr lang="fa-IR" sz="2300" dirty="0" smtClean="0">
              <a:cs typeface="B Titr" pitchFamily="2" charset="-78"/>
            </a:endParaRPr>
          </a:p>
          <a:p>
            <a:pPr algn="r" rtl="1" eaLnBrk="1" hangingPunct="1">
              <a:buFont typeface="Arial" pitchFamily="34" charset="0"/>
              <a:buChar char="•"/>
              <a:defRPr/>
            </a:pPr>
            <a:r>
              <a:rPr lang="fa-IR" sz="2300" dirty="0" smtClean="0">
                <a:cs typeface="B Titr" pitchFamily="2" charset="-78"/>
              </a:rPr>
              <a:t>رعایت نکردن تقارن و یا رعایت افراطی آن، در هر دو حالت ناهنجار است. معمولاً افراد مبتلا به اختلالات عاطفی و عصب شناسی، تقارن را رعایت نمی کنند.</a:t>
            </a:r>
          </a:p>
          <a:p>
            <a:pPr algn="r" rtl="1" eaLnBrk="1" hangingPunct="1">
              <a:buFont typeface="Arial" pitchFamily="34" charset="0"/>
              <a:buChar char="•"/>
              <a:defRPr/>
            </a:pPr>
            <a:endParaRPr lang="fa-IR" sz="2300" dirty="0" smtClean="0">
              <a:cs typeface="B Titr" pitchFamily="2" charset="-78"/>
            </a:endParaRPr>
          </a:p>
          <a:p>
            <a:pPr marL="0" indent="0" algn="r" rtl="1" eaLnBrk="1" hangingPunct="1">
              <a:buFont typeface="Wingdings 2" pitchFamily="18" charset="2"/>
              <a:buNone/>
              <a:defRPr/>
            </a:pPr>
            <a:endParaRPr lang="fa-IR" sz="2300" dirty="0" smtClean="0">
              <a:cs typeface="B Titr" pitchFamily="2" charset="-78"/>
            </a:endParaRPr>
          </a:p>
          <a:p>
            <a:pPr marL="0" indent="0" algn="r" rtl="1" eaLnBrk="1" hangingPunct="1">
              <a:buFont typeface="Wingdings 2" pitchFamily="18" charset="2"/>
              <a:buNone/>
              <a:defRPr/>
            </a:pPr>
            <a:endParaRPr lang="fa-IR" sz="2300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85800"/>
          </a:xfrm>
        </p:spPr>
        <p:txBody>
          <a:bodyPr/>
          <a:lstStyle/>
          <a:p>
            <a:pPr rtl="1" eaLnBrk="1" hangingPunct="1">
              <a:defRPr/>
            </a:pPr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توجه</a:t>
            </a:r>
            <a:endParaRPr lang="en-US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343872"/>
          </a:xfrm>
        </p:spPr>
        <p:txBody>
          <a:bodyPr/>
          <a:lstStyle/>
          <a:p>
            <a:pPr algn="justLow" rtl="1" eaLnBrk="1" hangingPunct="1"/>
            <a:r>
              <a:rPr lang="fa-IR" sz="2800" dirty="0" smtClean="0">
                <a:solidFill>
                  <a:schemeClr val="tx2"/>
                </a:solidFill>
                <a:cs typeface="B Titr" pitchFamily="2" charset="-78"/>
              </a:rPr>
              <a:t>اگر کودکی گرایش به خارج شدن از کادر صفحه را دارد خصوصیات کودکان خردسال یا عقب مانده که کنترل عضلانی ندارند را نشان می دهد.</a:t>
            </a:r>
            <a:endParaRPr lang="en-US" sz="2800" dirty="0" smtClean="0">
              <a:solidFill>
                <a:schemeClr val="tx2"/>
              </a:solidFill>
              <a:cs typeface="B Titr" pitchFamily="2" charset="-78"/>
            </a:endParaRPr>
          </a:p>
          <a:p>
            <a:pPr algn="justLow" rtl="1" eaLnBrk="1" hangingPunct="1"/>
            <a:r>
              <a:rPr lang="fa-IR" sz="2800" dirty="0" smtClean="0">
                <a:solidFill>
                  <a:schemeClr val="tx2"/>
                </a:solidFill>
                <a:cs typeface="B Titr" pitchFamily="2" charset="-78"/>
              </a:rPr>
              <a:t>این امر نیز نشان از </a:t>
            </a:r>
            <a:r>
              <a:rPr lang="fa-IR" sz="2800" dirty="0">
                <a:solidFill>
                  <a:schemeClr val="tx2"/>
                </a:solidFill>
                <a:cs typeface="B Titr" pitchFamily="2" charset="-78"/>
              </a:rPr>
              <a:t>کمبود محبت و عدم اعتماد به نفس کودک است که به صورت خیلی افراطی نشان دهنده جلب توجه دیگران نسبت به خود است</a:t>
            </a:r>
            <a:r>
              <a:rPr lang="fa-IR" sz="2800" dirty="0" smtClean="0">
                <a:solidFill>
                  <a:schemeClr val="tx2"/>
                </a:solidFill>
                <a:cs typeface="B Titr" pitchFamily="2" charset="-78"/>
              </a:rPr>
              <a:t>.</a:t>
            </a:r>
          </a:p>
          <a:p>
            <a:pPr algn="justLow" rtl="1" eaLnBrk="1" hangingPunct="1"/>
            <a:r>
              <a:rPr lang="fa-IR" sz="2800" dirty="0" smtClean="0">
                <a:solidFill>
                  <a:schemeClr val="tx2"/>
                </a:solidFill>
                <a:cs typeface="B Titr" pitchFamily="2" charset="-78"/>
              </a:rPr>
              <a:t>همچنین کودکان بزرگتر که از کمبود محبت رنج می برند گرایش به خارج شدن از صفحه را دارند. این کودکان به طور اغراق آمیزی در جستجوی توجه و کمک هستند تا کمبود اعتماد به خود را که مخصوص انسان های نا مطمئن است جبران کنند.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3287</TotalTime>
  <Words>246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Diseño predeterminado</vt:lpstr>
      <vt:lpstr> بالاي صفحه </vt:lpstr>
      <vt:lpstr>نکات مهم </vt:lpstr>
      <vt:lpstr>توجه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nasir5</cp:lastModifiedBy>
  <cp:revision>557</cp:revision>
  <dcterms:created xsi:type="dcterms:W3CDTF">2010-05-23T14:28:12Z</dcterms:created>
  <dcterms:modified xsi:type="dcterms:W3CDTF">2017-06-19T04:30:04Z</dcterms:modified>
</cp:coreProperties>
</file>