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6" r:id="rId2"/>
    <p:sldId id="267" r:id="rId3"/>
    <p:sldId id="393" r:id="rId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94"/>
    <a:srgbClr val="CC0099"/>
    <a:srgbClr val="8BF2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17" autoAdjust="0"/>
    <p:restoredTop sz="94849" autoAdjust="0"/>
  </p:normalViewPr>
  <p:slideViewPr>
    <p:cSldViewPr>
      <p:cViewPr>
        <p:scale>
          <a:sx n="77" d="100"/>
          <a:sy n="77" d="100"/>
        </p:scale>
        <p:origin x="-123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1FC4-15AC-4B1A-914E-5E50A0EF58B4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72EB5-AE66-4D5A-AAB1-AD866BAA9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A16A6-9FE8-4B7E-9173-33A561ED8E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3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78F31-2FF2-407D-A193-8CDEF383B8C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422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F10DC-7D63-4A75-A94D-2302E09B605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99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D7EF-4DE0-4D5C-B63F-FBDFF8EC61C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43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9B26F-BDAF-41DC-AC13-16F3BF0DCF7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04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354FB-C648-4BEA-B7FC-5705B5BDDF3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46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57E38-C158-48F3-A7F0-A92E9713CE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429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AC6-D55A-4CBB-8DA2-1F60CCEFD8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96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7F084-5F38-452B-B8B1-CCAB905985A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017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D419F-9EC4-4DA6-A3BA-2B3E7E381E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569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E71C5-BE6A-45B8-BC82-8D9A5FD587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748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28F28F3-53EA-4694-ABE9-AF6DAC4728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sz="4800" dirty="0" smtClean="0">
                <a:solidFill>
                  <a:srgbClr val="FF0000"/>
                </a:solidFill>
                <a:cs typeface="B Titr" pitchFamily="2" charset="-78"/>
              </a:rPr>
              <a:t>ناحيه راست   </a:t>
            </a:r>
            <a:endParaRPr lang="en-US" sz="4800" dirty="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dirty="0" smtClean="0">
                <a:cs typeface="B Titr" pitchFamily="2" charset="-78"/>
              </a:rPr>
              <a:t>ناحيه آينده، اميد به آينده و تمايل به پيشرفت را نشان مي دهد.</a:t>
            </a:r>
            <a:endParaRPr lang="en-US" dirty="0" smtClean="0">
              <a:cs typeface="B Titr" pitchFamily="2" charset="-78"/>
            </a:endParaRPr>
          </a:p>
          <a:p>
            <a:pPr marL="0" indent="0" algn="r" rtl="1" eaLnBrk="1" hangingPunct="1">
              <a:buFont typeface="Wingdings 2" pitchFamily="18" charset="2"/>
              <a:buNone/>
              <a:defRPr/>
            </a:pPr>
            <a:endParaRPr lang="fa-IR" dirty="0" smtClean="0">
              <a:cs typeface="B Titr" pitchFamily="2" charset="-78"/>
            </a:endParaRPr>
          </a:p>
          <a:p>
            <a:pPr algn="r" rtl="1" eaLnBrk="1" hangingPunct="1">
              <a:defRPr/>
            </a:pPr>
            <a:r>
              <a:rPr lang="fa-IR" dirty="0" smtClean="0">
                <a:cs typeface="B Titr" pitchFamily="2" charset="-78"/>
              </a:rPr>
              <a:t> ناحيه راست، ناحيه دلبستگي به پدر است.</a:t>
            </a:r>
            <a:endParaRPr lang="en-US" dirty="0" smtClean="0">
              <a:cs typeface="B Titr" pitchFamily="2" charset="-78"/>
            </a:endParaRPr>
          </a:p>
          <a:p>
            <a:pPr marL="0" indent="0" algn="r" rtl="1" eaLnBrk="1" hangingPunct="1">
              <a:buNone/>
              <a:defRPr/>
            </a:pPr>
            <a:endParaRPr lang="en-US" dirty="0" smtClean="0">
              <a:cs typeface="B Titr" pitchFamily="2" charset="-78"/>
            </a:endParaRPr>
          </a:p>
          <a:p>
            <a:pPr algn="r" rtl="1" eaLnBrk="1" hangingPunct="1">
              <a:defRPr/>
            </a:pPr>
            <a:r>
              <a:rPr lang="fa-IR" dirty="0">
                <a:cs typeface="B Titr" pitchFamily="2" charset="-78"/>
              </a:rPr>
              <a:t>این افراد بر نفس و عواطف خود تسلط دارند و در کارها با اندیشه و عقل عمل می کنند.</a:t>
            </a:r>
          </a:p>
          <a:p>
            <a:pPr algn="r" rtl="1" eaLnBrk="1" hangingPunct="1">
              <a:defRPr/>
            </a:pPr>
            <a:endParaRPr lang="fa-IR" dirty="0" smtClean="0">
              <a:cs typeface="B Titr" pitchFamily="2" charset="-78"/>
            </a:endParaRPr>
          </a:p>
          <a:p>
            <a:pPr algn="r" rtl="1" eaLnBrk="1" hangingPunct="1">
              <a:defRPr/>
            </a:pPr>
            <a:endParaRPr lang="en-US" dirty="0" smtClean="0"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3700" y="152400"/>
            <a:ext cx="8772525" cy="1044352"/>
          </a:xfrm>
        </p:spPr>
        <p:txBody>
          <a:bodyPr>
            <a:normAutofit fontScale="90000"/>
          </a:bodyPr>
          <a:lstStyle/>
          <a:p>
            <a:pPr rtl="1" eaLnBrk="1" fontAlgn="auto" hangingPunct="1">
              <a:spcAft>
                <a:spcPts val="0"/>
              </a:spcAft>
              <a:defRPr/>
            </a:pP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5300" dirty="0" smtClean="0">
                <a:solidFill>
                  <a:srgbClr val="FF0000"/>
                </a:solidFill>
                <a:cs typeface="B Titr" pitchFamily="2" charset="-78"/>
              </a:rPr>
              <a:t>ناحیه پایین</a:t>
            </a: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en-US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en-US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en-US" sz="4900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en-US" sz="4900" dirty="0">
                <a:solidFill>
                  <a:srgbClr val="FF0000"/>
                </a:solidFill>
                <a:cs typeface="B Titr" pitchFamily="2" charset="-78"/>
              </a:rPr>
            </a:br>
            <a:r>
              <a:rPr lang="en-US" sz="49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en-US" sz="4900" dirty="0" smtClean="0">
                <a:solidFill>
                  <a:srgbClr val="FF0000"/>
                </a:solidFill>
                <a:cs typeface="B Titr" pitchFamily="2" charset="-78"/>
              </a:rPr>
            </a:br>
            <a:r>
              <a:rPr lang="fa-IR" sz="4900" dirty="0" smtClean="0">
                <a:solidFill>
                  <a:schemeClr val="bg2">
                    <a:lumMod val="50000"/>
                  </a:schemeClr>
                </a:solidFill>
                <a:cs typeface="B Titr" pitchFamily="2" charset="-78"/>
              </a:rPr>
              <a:t>پایین صفحه</a:t>
            </a:r>
            <a:endParaRPr lang="en-US" sz="3600" dirty="0" smtClean="0">
              <a:solidFill>
                <a:schemeClr val="bg2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484784"/>
            <a:ext cx="8020000" cy="5297016"/>
          </a:xfrm>
        </p:spPr>
        <p:txBody>
          <a:bodyPr/>
          <a:lstStyle/>
          <a:p>
            <a:pPr algn="justLow" rtl="1" eaLnBrk="1" hangingPunct="1"/>
            <a:r>
              <a:rPr lang="fa-IR" sz="2800" dirty="0" smtClean="0">
                <a:cs typeface="B Titr" pitchFamily="2" charset="-78"/>
              </a:rPr>
              <a:t>معرف زمين است. زمين عنصر ايستا و حيات بخش است. </a:t>
            </a:r>
          </a:p>
          <a:p>
            <a:pPr algn="justLow" rtl="1" eaLnBrk="1" hangingPunct="1"/>
            <a:r>
              <a:rPr lang="fa-IR" sz="2800" dirty="0" smtClean="0">
                <a:solidFill>
                  <a:srgbClr val="FF0000"/>
                </a:solidFill>
                <a:cs typeface="B Titr" pitchFamily="2" charset="-78"/>
              </a:rPr>
              <a:t>ترسیم در ناحیه پایین :</a:t>
            </a:r>
            <a:r>
              <a:rPr lang="fa-IR" sz="2800" dirty="0" smtClean="0">
                <a:cs typeface="B Titr" pitchFamily="2" charset="-78"/>
              </a:rPr>
              <a:t>جهان تاريك ناهشيار را به نمايش مي گذارند، ناهشياري كه احتمالاً معرف زمينه نابهنجاري بوده و در افسردگي، روان آزردگي و خستگي آنها دخالت دارد. </a:t>
            </a:r>
          </a:p>
          <a:p>
            <a:pPr algn="justLow" rtl="1" eaLnBrk="1" hangingPunct="1"/>
            <a:r>
              <a:rPr lang="fa-IR" sz="2800" dirty="0" smtClean="0">
                <a:solidFill>
                  <a:srgbClr val="FF0000"/>
                </a:solidFill>
                <a:cs typeface="B Titr" pitchFamily="2" charset="-78"/>
              </a:rPr>
              <a:t>منطقه پايين</a:t>
            </a:r>
            <a:r>
              <a:rPr lang="fa-IR" sz="2800" dirty="0" smtClean="0">
                <a:cs typeface="B Titr" pitchFamily="2" charset="-78"/>
              </a:rPr>
              <a:t>، ناحيه انتخابي افراد خسته، عصبي و افسرده است.</a:t>
            </a:r>
            <a:endParaRPr lang="en-US" sz="2800" dirty="0" smtClean="0">
              <a:cs typeface="B Titr" pitchFamily="2" charset="-78"/>
            </a:endParaRPr>
          </a:p>
          <a:p>
            <a:pPr algn="justLow" rtl="1" eaLnBrk="1" hangingPunct="1"/>
            <a:r>
              <a:rPr lang="fa-IR" sz="2800" dirty="0">
                <a:cs typeface="B Titr" pitchFamily="2" charset="-78"/>
              </a:rPr>
              <a:t>کشیدن نقاشی در این منطقه نشان می دهد که فرد احساس عدم امنیت می کند</a:t>
            </a:r>
            <a:r>
              <a:rPr lang="fa-IR" sz="2800" dirty="0" smtClean="0">
                <a:cs typeface="B Titr" pitchFamily="2" charset="-78"/>
              </a:rPr>
              <a:t>.</a:t>
            </a:r>
          </a:p>
          <a:p>
            <a:pPr algn="justLow" rtl="1" eaLnBrk="1" hangingPunct="1"/>
            <a:r>
              <a:rPr lang="fa-IR" sz="2800" u="sng" dirty="0" smtClean="0">
                <a:cs typeface="B Titr" pitchFamily="2" charset="-78"/>
              </a:rPr>
              <a:t>تاکید کودک بر خط زمین </a:t>
            </a:r>
            <a:r>
              <a:rPr lang="fa-IR" sz="2800" dirty="0" smtClean="0">
                <a:cs typeface="B Titr" pitchFamily="2" charset="-78"/>
              </a:rPr>
              <a:t>در نقاشی گاهی نشان دهنده نیاز حسی به تغذیه و ایمنی جسمانی را مطرح می کند.</a:t>
            </a:r>
            <a:endParaRPr lang="en-US" sz="2800" dirty="0" smtClean="0">
              <a:cs typeface="B Titr" pitchFamily="2" charset="-78"/>
            </a:endParaRPr>
          </a:p>
          <a:p>
            <a:pPr algn="justLow" rtl="1" eaLnBrk="1" hangingPunct="1"/>
            <a:endParaRPr lang="en-US" sz="2800" dirty="0" smtClean="0">
              <a:cs typeface="B Titr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scan\naghashi10018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6632"/>
            <a:ext cx="6444208" cy="565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35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3287</TotalTime>
  <Words>143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Diseño predeterminado</vt:lpstr>
      <vt:lpstr>ناحيه راست   </vt:lpstr>
      <vt:lpstr>                  ناحیه پایین                  پایین صفحه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nasir5</cp:lastModifiedBy>
  <cp:revision>558</cp:revision>
  <dcterms:created xsi:type="dcterms:W3CDTF">2010-05-23T14:28:12Z</dcterms:created>
  <dcterms:modified xsi:type="dcterms:W3CDTF">2017-06-19T04:30:31Z</dcterms:modified>
</cp:coreProperties>
</file>